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Override1.xml" ContentType="application/vnd.openxmlformats-officedocument.themeOverr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heme/themeOverride2.xml" ContentType="application/vnd.openxmlformats-officedocument.themeOverr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Override3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814" r:id="rId2"/>
    <p:sldId id="868" r:id="rId3"/>
    <p:sldId id="886" r:id="rId4"/>
    <p:sldId id="866" r:id="rId5"/>
    <p:sldId id="839" r:id="rId6"/>
    <p:sldId id="883" r:id="rId7"/>
    <p:sldId id="752" r:id="rId8"/>
    <p:sldId id="887" r:id="rId9"/>
    <p:sldId id="806" r:id="rId10"/>
    <p:sldId id="890" r:id="rId11"/>
    <p:sldId id="808" r:id="rId12"/>
    <p:sldId id="848" r:id="rId13"/>
    <p:sldId id="787" r:id="rId14"/>
    <p:sldId id="786" r:id="rId15"/>
    <p:sldId id="888" r:id="rId16"/>
    <p:sldId id="889" r:id="rId17"/>
    <p:sldId id="893" r:id="rId18"/>
    <p:sldId id="862" r:id="rId19"/>
    <p:sldId id="863" r:id="rId20"/>
    <p:sldId id="784" r:id="rId21"/>
    <p:sldId id="864" r:id="rId22"/>
    <p:sldId id="795" r:id="rId23"/>
    <p:sldId id="804" r:id="rId24"/>
    <p:sldId id="805" r:id="rId25"/>
    <p:sldId id="871" r:id="rId26"/>
    <p:sldId id="891" r:id="rId27"/>
    <p:sldId id="840" r:id="rId28"/>
    <p:sldId id="821" r:id="rId29"/>
    <p:sldId id="857" r:id="rId30"/>
    <p:sldId id="894" r:id="rId31"/>
    <p:sldId id="789" r:id="rId32"/>
    <p:sldId id="842" r:id="rId33"/>
    <p:sldId id="841" r:id="rId34"/>
    <p:sldId id="843" r:id="rId35"/>
    <p:sldId id="844" r:id="rId36"/>
    <p:sldId id="852" r:id="rId37"/>
    <p:sldId id="859" r:id="rId38"/>
    <p:sldId id="853" r:id="rId39"/>
    <p:sldId id="856" r:id="rId40"/>
    <p:sldId id="854" r:id="rId41"/>
    <p:sldId id="809" r:id="rId42"/>
    <p:sldId id="810" r:id="rId43"/>
    <p:sldId id="850" r:id="rId44"/>
    <p:sldId id="303" r:id="rId45"/>
    <p:sldId id="892" r:id="rId46"/>
    <p:sldId id="847" r:id="rId47"/>
  </p:sldIdLst>
  <p:sldSz cx="12192000" cy="6858000"/>
  <p:notesSz cx="6858000" cy="9144000"/>
  <p:custDataLst>
    <p:tags r:id="rId5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582A"/>
    <a:srgbClr val="514689"/>
    <a:srgbClr val="00685E"/>
    <a:srgbClr val="C8102E"/>
    <a:srgbClr val="0072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43B7FF-4D8C-B46C-E192-E788C6CD0B09}" v="16" dt="2021-11-23T17:32:03.503"/>
    <p1510:client id="{E75DB0C6-6F3B-2C64-65EB-007FB08C0DF6}" v="21" dt="2021-11-16T23:23:13.2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76" autoAdjust="0"/>
    <p:restoredTop sz="96016" autoAdjust="0"/>
  </p:normalViewPr>
  <p:slideViewPr>
    <p:cSldViewPr snapToGrid="0" snapToObjects="1">
      <p:cViewPr varScale="1">
        <p:scale>
          <a:sx n="155" d="100"/>
          <a:sy n="155" d="100"/>
        </p:scale>
        <p:origin x="192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17" d="100"/>
          <a:sy n="117" d="100"/>
        </p:scale>
        <p:origin x="768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ags" Target="tags/tag1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AE7A44-C0D1-4849-9200-783648515A3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0BDCC62-EE1A-47E2-BD30-1031B8F9492E}">
      <dgm:prSet/>
      <dgm:spPr/>
      <dgm:t>
        <a:bodyPr/>
        <a:lstStyle/>
        <a:p>
          <a:r>
            <a:rPr lang="en-US" b="0" i="0"/>
            <a:t>But usually such “perfect” splits are not possible</a:t>
          </a:r>
          <a:endParaRPr lang="en-US"/>
        </a:p>
      </dgm:t>
    </dgm:pt>
    <dgm:pt modelId="{54E35904-8DF5-4E5A-AFAE-2C0E9DD8D2C6}" type="parTrans" cxnId="{311E953B-4229-46E3-9A7E-63EC38B41EFD}">
      <dgm:prSet/>
      <dgm:spPr/>
      <dgm:t>
        <a:bodyPr/>
        <a:lstStyle/>
        <a:p>
          <a:endParaRPr lang="en-US"/>
        </a:p>
      </dgm:t>
    </dgm:pt>
    <dgm:pt modelId="{F64208BA-1D55-4E87-8DB9-3BC94C3A37BC}" type="sibTrans" cxnId="{311E953B-4229-46E3-9A7E-63EC38B41EFD}">
      <dgm:prSet/>
      <dgm:spPr/>
      <dgm:t>
        <a:bodyPr/>
        <a:lstStyle/>
        <a:p>
          <a:endParaRPr lang="en-US"/>
        </a:p>
      </dgm:t>
    </dgm:pt>
    <dgm:pt modelId="{98614A86-F091-4BE6-8CC1-7CC3AF8A9A9D}">
      <dgm:prSet/>
      <dgm:spPr/>
      <dgm:t>
        <a:bodyPr/>
        <a:lstStyle/>
        <a:p>
          <a:r>
            <a:rPr lang="en-US" b="0" i="0"/>
            <a:t>Then the idea is to find splits that will increase “purity”</a:t>
          </a:r>
          <a:endParaRPr lang="en-US"/>
        </a:p>
      </dgm:t>
    </dgm:pt>
    <dgm:pt modelId="{ECBC3783-2FFE-48EB-916C-3BBA4FBDCAD1}" type="parTrans" cxnId="{F1226136-9590-43B8-9EAB-5C4993F37EDE}">
      <dgm:prSet/>
      <dgm:spPr/>
      <dgm:t>
        <a:bodyPr/>
        <a:lstStyle/>
        <a:p>
          <a:endParaRPr lang="en-US"/>
        </a:p>
      </dgm:t>
    </dgm:pt>
    <dgm:pt modelId="{8DC23C67-8D94-4E75-923D-656D57DD6AE9}" type="sibTrans" cxnId="{F1226136-9590-43B8-9EAB-5C4993F37EDE}">
      <dgm:prSet/>
      <dgm:spPr/>
      <dgm:t>
        <a:bodyPr/>
        <a:lstStyle/>
        <a:p>
          <a:endParaRPr lang="en-US"/>
        </a:p>
      </dgm:t>
    </dgm:pt>
    <dgm:pt modelId="{8474C9F2-DD9E-4D4D-A9F0-1164307BB1CC}">
      <dgm:prSet/>
      <dgm:spPr/>
      <dgm:t>
        <a:bodyPr/>
        <a:lstStyle/>
        <a:p>
          <a:r>
            <a:rPr lang="en-US" b="0" i="0"/>
            <a:t>And continue in this manner in each newly created box hat contains a subset of the data</a:t>
          </a:r>
          <a:endParaRPr lang="en-US"/>
        </a:p>
      </dgm:t>
    </dgm:pt>
    <dgm:pt modelId="{664759B1-5095-4E1B-9EA5-3B571C5297C7}" type="parTrans" cxnId="{9AEBDBE1-F0EB-43A3-87BF-55E1BDF3AD3D}">
      <dgm:prSet/>
      <dgm:spPr/>
      <dgm:t>
        <a:bodyPr/>
        <a:lstStyle/>
        <a:p>
          <a:endParaRPr lang="en-US"/>
        </a:p>
      </dgm:t>
    </dgm:pt>
    <dgm:pt modelId="{936CF319-3B83-4510-B5D6-E8D074C84A09}" type="sibTrans" cxnId="{9AEBDBE1-F0EB-43A3-87BF-55E1BDF3AD3D}">
      <dgm:prSet/>
      <dgm:spPr/>
      <dgm:t>
        <a:bodyPr/>
        <a:lstStyle/>
        <a:p>
          <a:endParaRPr lang="en-US"/>
        </a:p>
      </dgm:t>
    </dgm:pt>
    <dgm:pt modelId="{1B05F9B9-AA3D-49C0-9F1A-ACF807EE5A4D}">
      <dgm:prSet/>
      <dgm:spPr/>
      <dgm:t>
        <a:bodyPr/>
        <a:lstStyle/>
        <a:p>
          <a:r>
            <a:rPr lang="en-US" b="0" i="0"/>
            <a:t>Let’s see a more realistic data set</a:t>
          </a:r>
          <a:endParaRPr lang="en-US"/>
        </a:p>
      </dgm:t>
    </dgm:pt>
    <dgm:pt modelId="{AC69867A-2F90-4FD0-A2EF-1A491D5FCB1C}" type="parTrans" cxnId="{0F8A254A-ACDB-43A8-BD58-34ED6D49A5B6}">
      <dgm:prSet/>
      <dgm:spPr/>
      <dgm:t>
        <a:bodyPr/>
        <a:lstStyle/>
        <a:p>
          <a:endParaRPr lang="en-US"/>
        </a:p>
      </dgm:t>
    </dgm:pt>
    <dgm:pt modelId="{69A034EA-8EA6-49A0-BB18-CF7902BF7BE8}" type="sibTrans" cxnId="{0F8A254A-ACDB-43A8-BD58-34ED6D49A5B6}">
      <dgm:prSet/>
      <dgm:spPr/>
      <dgm:t>
        <a:bodyPr/>
        <a:lstStyle/>
        <a:p>
          <a:endParaRPr lang="en-US"/>
        </a:p>
      </dgm:t>
    </dgm:pt>
    <dgm:pt modelId="{2F901DF3-7A41-46A0-9A19-D5C4D3AC2C61}" type="pres">
      <dgm:prSet presAssocID="{DDAE7A44-C0D1-4849-9200-783648515A3A}" presName="root" presStyleCnt="0">
        <dgm:presLayoutVars>
          <dgm:dir/>
          <dgm:resizeHandles val="exact"/>
        </dgm:presLayoutVars>
      </dgm:prSet>
      <dgm:spPr/>
    </dgm:pt>
    <dgm:pt modelId="{7470893D-D11B-4E6F-9DD4-02D3C77DAFB4}" type="pres">
      <dgm:prSet presAssocID="{80BDCC62-EE1A-47E2-BD30-1031B8F9492E}" presName="compNode" presStyleCnt="0"/>
      <dgm:spPr/>
    </dgm:pt>
    <dgm:pt modelId="{1DBC0C9F-9057-404F-A520-99024CB91D35}" type="pres">
      <dgm:prSet presAssocID="{80BDCC62-EE1A-47E2-BD30-1031B8F9492E}" presName="bgRect" presStyleLbl="bgShp" presStyleIdx="0" presStyleCnt="4"/>
      <dgm:spPr/>
    </dgm:pt>
    <dgm:pt modelId="{A542D819-6FC0-401E-B48A-B2DA0BE7798A}" type="pres">
      <dgm:prSet presAssocID="{80BDCC62-EE1A-47E2-BD30-1031B8F9492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12E7C6B2-2DF7-4481-ABAB-147B0247C6FE}" type="pres">
      <dgm:prSet presAssocID="{80BDCC62-EE1A-47E2-BD30-1031B8F9492E}" presName="spaceRect" presStyleCnt="0"/>
      <dgm:spPr/>
    </dgm:pt>
    <dgm:pt modelId="{F7806E52-849D-452A-A7A4-2D8A398C5CF9}" type="pres">
      <dgm:prSet presAssocID="{80BDCC62-EE1A-47E2-BD30-1031B8F9492E}" presName="parTx" presStyleLbl="revTx" presStyleIdx="0" presStyleCnt="4">
        <dgm:presLayoutVars>
          <dgm:chMax val="0"/>
          <dgm:chPref val="0"/>
        </dgm:presLayoutVars>
      </dgm:prSet>
      <dgm:spPr/>
    </dgm:pt>
    <dgm:pt modelId="{6CA8C2E2-6D44-4BCE-910D-68EEEBD39D16}" type="pres">
      <dgm:prSet presAssocID="{F64208BA-1D55-4E87-8DB9-3BC94C3A37BC}" presName="sibTrans" presStyleCnt="0"/>
      <dgm:spPr/>
    </dgm:pt>
    <dgm:pt modelId="{1A3F7BF3-6711-46BC-B646-A6FC5DFCDB86}" type="pres">
      <dgm:prSet presAssocID="{98614A86-F091-4BE6-8CC1-7CC3AF8A9A9D}" presName="compNode" presStyleCnt="0"/>
      <dgm:spPr/>
    </dgm:pt>
    <dgm:pt modelId="{B7178173-4B09-4150-96BF-FA782E7F3224}" type="pres">
      <dgm:prSet presAssocID="{98614A86-F091-4BE6-8CC1-7CC3AF8A9A9D}" presName="bgRect" presStyleLbl="bgShp" presStyleIdx="1" presStyleCnt="4"/>
      <dgm:spPr/>
    </dgm:pt>
    <dgm:pt modelId="{FFB2DCCA-4863-4972-A868-FA7FE21D1495}" type="pres">
      <dgm:prSet presAssocID="{98614A86-F091-4BE6-8CC1-7CC3AF8A9A9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C03128E7-13F8-4E66-8730-407D18B98A77}" type="pres">
      <dgm:prSet presAssocID="{98614A86-F091-4BE6-8CC1-7CC3AF8A9A9D}" presName="spaceRect" presStyleCnt="0"/>
      <dgm:spPr/>
    </dgm:pt>
    <dgm:pt modelId="{8AD3400F-760B-4B1B-9DF9-927DA0FFEDC1}" type="pres">
      <dgm:prSet presAssocID="{98614A86-F091-4BE6-8CC1-7CC3AF8A9A9D}" presName="parTx" presStyleLbl="revTx" presStyleIdx="1" presStyleCnt="4">
        <dgm:presLayoutVars>
          <dgm:chMax val="0"/>
          <dgm:chPref val="0"/>
        </dgm:presLayoutVars>
      </dgm:prSet>
      <dgm:spPr/>
    </dgm:pt>
    <dgm:pt modelId="{EAC5F926-1C05-4DFE-A309-21FADB92C0A1}" type="pres">
      <dgm:prSet presAssocID="{8DC23C67-8D94-4E75-923D-656D57DD6AE9}" presName="sibTrans" presStyleCnt="0"/>
      <dgm:spPr/>
    </dgm:pt>
    <dgm:pt modelId="{BCAB7768-D15A-4ED9-8868-24C82116C142}" type="pres">
      <dgm:prSet presAssocID="{8474C9F2-DD9E-4D4D-A9F0-1164307BB1CC}" presName="compNode" presStyleCnt="0"/>
      <dgm:spPr/>
    </dgm:pt>
    <dgm:pt modelId="{EA0B6E4D-0619-40E3-AF9A-92ACE62EDB2E}" type="pres">
      <dgm:prSet presAssocID="{8474C9F2-DD9E-4D4D-A9F0-1164307BB1CC}" presName="bgRect" presStyleLbl="bgShp" presStyleIdx="2" presStyleCnt="4"/>
      <dgm:spPr/>
    </dgm:pt>
    <dgm:pt modelId="{0C651A83-4C8A-46BA-A859-1CEED81F0CEB}" type="pres">
      <dgm:prSet presAssocID="{8474C9F2-DD9E-4D4D-A9F0-1164307BB1C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96DF0F8-185D-455B-91B4-7733E9302633}" type="pres">
      <dgm:prSet presAssocID="{8474C9F2-DD9E-4D4D-A9F0-1164307BB1CC}" presName="spaceRect" presStyleCnt="0"/>
      <dgm:spPr/>
    </dgm:pt>
    <dgm:pt modelId="{8A9C07D9-8EB5-4443-8714-5C86BBC8303A}" type="pres">
      <dgm:prSet presAssocID="{8474C9F2-DD9E-4D4D-A9F0-1164307BB1CC}" presName="parTx" presStyleLbl="revTx" presStyleIdx="2" presStyleCnt="4">
        <dgm:presLayoutVars>
          <dgm:chMax val="0"/>
          <dgm:chPref val="0"/>
        </dgm:presLayoutVars>
      </dgm:prSet>
      <dgm:spPr/>
    </dgm:pt>
    <dgm:pt modelId="{F7EFE85C-1E6D-43F6-864A-E56D5A0F3D3F}" type="pres">
      <dgm:prSet presAssocID="{936CF319-3B83-4510-B5D6-E8D074C84A09}" presName="sibTrans" presStyleCnt="0"/>
      <dgm:spPr/>
    </dgm:pt>
    <dgm:pt modelId="{D3ACA124-5BA3-4DBE-A598-F5719C139A8D}" type="pres">
      <dgm:prSet presAssocID="{1B05F9B9-AA3D-49C0-9F1A-ACF807EE5A4D}" presName="compNode" presStyleCnt="0"/>
      <dgm:spPr/>
    </dgm:pt>
    <dgm:pt modelId="{DD45BA52-EE1B-4B1A-9B18-0A3D1CC0D38C}" type="pres">
      <dgm:prSet presAssocID="{1B05F9B9-AA3D-49C0-9F1A-ACF807EE5A4D}" presName="bgRect" presStyleLbl="bgShp" presStyleIdx="3" presStyleCnt="4"/>
      <dgm:spPr/>
    </dgm:pt>
    <dgm:pt modelId="{F85444F6-B270-42EF-B18B-3F7ADBE86E42}" type="pres">
      <dgm:prSet presAssocID="{1B05F9B9-AA3D-49C0-9F1A-ACF807EE5A4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AD1FD25C-526A-4DCD-9C8C-0B9149EA2C09}" type="pres">
      <dgm:prSet presAssocID="{1B05F9B9-AA3D-49C0-9F1A-ACF807EE5A4D}" presName="spaceRect" presStyleCnt="0"/>
      <dgm:spPr/>
    </dgm:pt>
    <dgm:pt modelId="{729EC30A-3756-4B18-8D04-E0D71EBE7FE3}" type="pres">
      <dgm:prSet presAssocID="{1B05F9B9-AA3D-49C0-9F1A-ACF807EE5A4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C1D5FD03-B27B-4E49-A2E6-23BB8D935200}" type="presOf" srcId="{DDAE7A44-C0D1-4849-9200-783648515A3A}" destId="{2F901DF3-7A41-46A0-9A19-D5C4D3AC2C61}" srcOrd="0" destOrd="0" presId="urn:microsoft.com/office/officeart/2018/2/layout/IconVerticalSolidList"/>
    <dgm:cxn modelId="{67CD6120-F444-4264-9C46-2C8275B7F6D9}" type="presOf" srcId="{1B05F9B9-AA3D-49C0-9F1A-ACF807EE5A4D}" destId="{729EC30A-3756-4B18-8D04-E0D71EBE7FE3}" srcOrd="0" destOrd="0" presId="urn:microsoft.com/office/officeart/2018/2/layout/IconVerticalSolidList"/>
    <dgm:cxn modelId="{F1226136-9590-43B8-9EAB-5C4993F37EDE}" srcId="{DDAE7A44-C0D1-4849-9200-783648515A3A}" destId="{98614A86-F091-4BE6-8CC1-7CC3AF8A9A9D}" srcOrd="1" destOrd="0" parTransId="{ECBC3783-2FFE-48EB-916C-3BBA4FBDCAD1}" sibTransId="{8DC23C67-8D94-4E75-923D-656D57DD6AE9}"/>
    <dgm:cxn modelId="{311E953B-4229-46E3-9A7E-63EC38B41EFD}" srcId="{DDAE7A44-C0D1-4849-9200-783648515A3A}" destId="{80BDCC62-EE1A-47E2-BD30-1031B8F9492E}" srcOrd="0" destOrd="0" parTransId="{54E35904-8DF5-4E5A-AFAE-2C0E9DD8D2C6}" sibTransId="{F64208BA-1D55-4E87-8DB9-3BC94C3A37BC}"/>
    <dgm:cxn modelId="{0F8A254A-ACDB-43A8-BD58-34ED6D49A5B6}" srcId="{DDAE7A44-C0D1-4849-9200-783648515A3A}" destId="{1B05F9B9-AA3D-49C0-9F1A-ACF807EE5A4D}" srcOrd="3" destOrd="0" parTransId="{AC69867A-2F90-4FD0-A2EF-1A491D5FCB1C}" sibTransId="{69A034EA-8EA6-49A0-BB18-CF7902BF7BE8}"/>
    <dgm:cxn modelId="{7995B77E-6188-47C0-BE84-5E789F7CD274}" type="presOf" srcId="{8474C9F2-DD9E-4D4D-A9F0-1164307BB1CC}" destId="{8A9C07D9-8EB5-4443-8714-5C86BBC8303A}" srcOrd="0" destOrd="0" presId="urn:microsoft.com/office/officeart/2018/2/layout/IconVerticalSolidList"/>
    <dgm:cxn modelId="{7B6263C0-4C44-4358-9AF5-D0A1C1430E8E}" type="presOf" srcId="{98614A86-F091-4BE6-8CC1-7CC3AF8A9A9D}" destId="{8AD3400F-760B-4B1B-9DF9-927DA0FFEDC1}" srcOrd="0" destOrd="0" presId="urn:microsoft.com/office/officeart/2018/2/layout/IconVerticalSolidList"/>
    <dgm:cxn modelId="{BE6873D4-59EE-45DC-A46D-F603156865EF}" type="presOf" srcId="{80BDCC62-EE1A-47E2-BD30-1031B8F9492E}" destId="{F7806E52-849D-452A-A7A4-2D8A398C5CF9}" srcOrd="0" destOrd="0" presId="urn:microsoft.com/office/officeart/2018/2/layout/IconVerticalSolidList"/>
    <dgm:cxn modelId="{9AEBDBE1-F0EB-43A3-87BF-55E1BDF3AD3D}" srcId="{DDAE7A44-C0D1-4849-9200-783648515A3A}" destId="{8474C9F2-DD9E-4D4D-A9F0-1164307BB1CC}" srcOrd="2" destOrd="0" parTransId="{664759B1-5095-4E1B-9EA5-3B571C5297C7}" sibTransId="{936CF319-3B83-4510-B5D6-E8D074C84A09}"/>
    <dgm:cxn modelId="{BFFC2853-1230-4BE1-822B-403CAF91B7B6}" type="presParOf" srcId="{2F901DF3-7A41-46A0-9A19-D5C4D3AC2C61}" destId="{7470893D-D11B-4E6F-9DD4-02D3C77DAFB4}" srcOrd="0" destOrd="0" presId="urn:microsoft.com/office/officeart/2018/2/layout/IconVerticalSolidList"/>
    <dgm:cxn modelId="{BE9FF89D-6E19-40BC-9CD1-55FF075BCE15}" type="presParOf" srcId="{7470893D-D11B-4E6F-9DD4-02D3C77DAFB4}" destId="{1DBC0C9F-9057-404F-A520-99024CB91D35}" srcOrd="0" destOrd="0" presId="urn:microsoft.com/office/officeart/2018/2/layout/IconVerticalSolidList"/>
    <dgm:cxn modelId="{CF00EB96-5565-4D75-B1E2-6F893F1D6783}" type="presParOf" srcId="{7470893D-D11B-4E6F-9DD4-02D3C77DAFB4}" destId="{A542D819-6FC0-401E-B48A-B2DA0BE7798A}" srcOrd="1" destOrd="0" presId="urn:microsoft.com/office/officeart/2018/2/layout/IconVerticalSolidList"/>
    <dgm:cxn modelId="{7CF05B0E-F472-4AFE-8E90-094ADC23B565}" type="presParOf" srcId="{7470893D-D11B-4E6F-9DD4-02D3C77DAFB4}" destId="{12E7C6B2-2DF7-4481-ABAB-147B0247C6FE}" srcOrd="2" destOrd="0" presId="urn:microsoft.com/office/officeart/2018/2/layout/IconVerticalSolidList"/>
    <dgm:cxn modelId="{F78A561B-9D72-471C-BA5B-33B477A51C7B}" type="presParOf" srcId="{7470893D-D11B-4E6F-9DD4-02D3C77DAFB4}" destId="{F7806E52-849D-452A-A7A4-2D8A398C5CF9}" srcOrd="3" destOrd="0" presId="urn:microsoft.com/office/officeart/2018/2/layout/IconVerticalSolidList"/>
    <dgm:cxn modelId="{D05381D6-6EA0-4AB5-9126-86949F93E41A}" type="presParOf" srcId="{2F901DF3-7A41-46A0-9A19-D5C4D3AC2C61}" destId="{6CA8C2E2-6D44-4BCE-910D-68EEEBD39D16}" srcOrd="1" destOrd="0" presId="urn:microsoft.com/office/officeart/2018/2/layout/IconVerticalSolidList"/>
    <dgm:cxn modelId="{B2C6EF78-1B38-460E-9BA4-85DF48BCFACB}" type="presParOf" srcId="{2F901DF3-7A41-46A0-9A19-D5C4D3AC2C61}" destId="{1A3F7BF3-6711-46BC-B646-A6FC5DFCDB86}" srcOrd="2" destOrd="0" presId="urn:microsoft.com/office/officeart/2018/2/layout/IconVerticalSolidList"/>
    <dgm:cxn modelId="{F3ADEC83-EE58-4EFB-90DE-85801B8B1FF3}" type="presParOf" srcId="{1A3F7BF3-6711-46BC-B646-A6FC5DFCDB86}" destId="{B7178173-4B09-4150-96BF-FA782E7F3224}" srcOrd="0" destOrd="0" presId="urn:microsoft.com/office/officeart/2018/2/layout/IconVerticalSolidList"/>
    <dgm:cxn modelId="{99C45F17-E444-4653-86EB-B3419C6023BE}" type="presParOf" srcId="{1A3F7BF3-6711-46BC-B646-A6FC5DFCDB86}" destId="{FFB2DCCA-4863-4972-A868-FA7FE21D1495}" srcOrd="1" destOrd="0" presId="urn:microsoft.com/office/officeart/2018/2/layout/IconVerticalSolidList"/>
    <dgm:cxn modelId="{A90F49B5-8154-421B-B52D-2BDB58E28AC8}" type="presParOf" srcId="{1A3F7BF3-6711-46BC-B646-A6FC5DFCDB86}" destId="{C03128E7-13F8-4E66-8730-407D18B98A77}" srcOrd="2" destOrd="0" presId="urn:microsoft.com/office/officeart/2018/2/layout/IconVerticalSolidList"/>
    <dgm:cxn modelId="{8250EC3F-2EF6-495A-958F-EF9666262628}" type="presParOf" srcId="{1A3F7BF3-6711-46BC-B646-A6FC5DFCDB86}" destId="{8AD3400F-760B-4B1B-9DF9-927DA0FFEDC1}" srcOrd="3" destOrd="0" presId="urn:microsoft.com/office/officeart/2018/2/layout/IconVerticalSolidList"/>
    <dgm:cxn modelId="{07DEC5FC-DC57-4501-94B9-00F0759D68B4}" type="presParOf" srcId="{2F901DF3-7A41-46A0-9A19-D5C4D3AC2C61}" destId="{EAC5F926-1C05-4DFE-A309-21FADB92C0A1}" srcOrd="3" destOrd="0" presId="urn:microsoft.com/office/officeart/2018/2/layout/IconVerticalSolidList"/>
    <dgm:cxn modelId="{CB1A1E9A-CC67-4FEA-95AD-41B97E3E3DBF}" type="presParOf" srcId="{2F901DF3-7A41-46A0-9A19-D5C4D3AC2C61}" destId="{BCAB7768-D15A-4ED9-8868-24C82116C142}" srcOrd="4" destOrd="0" presId="urn:microsoft.com/office/officeart/2018/2/layout/IconVerticalSolidList"/>
    <dgm:cxn modelId="{FA164AB7-E250-4D2A-A191-5D104E203650}" type="presParOf" srcId="{BCAB7768-D15A-4ED9-8868-24C82116C142}" destId="{EA0B6E4D-0619-40E3-AF9A-92ACE62EDB2E}" srcOrd="0" destOrd="0" presId="urn:microsoft.com/office/officeart/2018/2/layout/IconVerticalSolidList"/>
    <dgm:cxn modelId="{DF4DB26F-6C26-470E-ADD5-EB80641AC443}" type="presParOf" srcId="{BCAB7768-D15A-4ED9-8868-24C82116C142}" destId="{0C651A83-4C8A-46BA-A859-1CEED81F0CEB}" srcOrd="1" destOrd="0" presId="urn:microsoft.com/office/officeart/2018/2/layout/IconVerticalSolidList"/>
    <dgm:cxn modelId="{FD1F3D30-6374-4B26-9B4D-F722BAA8B08B}" type="presParOf" srcId="{BCAB7768-D15A-4ED9-8868-24C82116C142}" destId="{D96DF0F8-185D-455B-91B4-7733E9302633}" srcOrd="2" destOrd="0" presId="urn:microsoft.com/office/officeart/2018/2/layout/IconVerticalSolidList"/>
    <dgm:cxn modelId="{F822F495-676C-469F-BD80-ED98424C566F}" type="presParOf" srcId="{BCAB7768-D15A-4ED9-8868-24C82116C142}" destId="{8A9C07D9-8EB5-4443-8714-5C86BBC8303A}" srcOrd="3" destOrd="0" presId="urn:microsoft.com/office/officeart/2018/2/layout/IconVerticalSolidList"/>
    <dgm:cxn modelId="{033B0D0C-24C1-46E1-9FF2-13915BE089C3}" type="presParOf" srcId="{2F901DF3-7A41-46A0-9A19-D5C4D3AC2C61}" destId="{F7EFE85C-1E6D-43F6-864A-E56D5A0F3D3F}" srcOrd="5" destOrd="0" presId="urn:microsoft.com/office/officeart/2018/2/layout/IconVerticalSolidList"/>
    <dgm:cxn modelId="{60C2A99D-2980-4AF8-86E4-1605907F5149}" type="presParOf" srcId="{2F901DF3-7A41-46A0-9A19-D5C4D3AC2C61}" destId="{D3ACA124-5BA3-4DBE-A598-F5719C139A8D}" srcOrd="6" destOrd="0" presId="urn:microsoft.com/office/officeart/2018/2/layout/IconVerticalSolidList"/>
    <dgm:cxn modelId="{CC0C6FDD-4D11-45BD-8ACD-CA21AFD740C0}" type="presParOf" srcId="{D3ACA124-5BA3-4DBE-A598-F5719C139A8D}" destId="{DD45BA52-EE1B-4B1A-9B18-0A3D1CC0D38C}" srcOrd="0" destOrd="0" presId="urn:microsoft.com/office/officeart/2018/2/layout/IconVerticalSolidList"/>
    <dgm:cxn modelId="{93F167FA-A47B-4242-BA02-F6FEC692D6A5}" type="presParOf" srcId="{D3ACA124-5BA3-4DBE-A598-F5719C139A8D}" destId="{F85444F6-B270-42EF-B18B-3F7ADBE86E42}" srcOrd="1" destOrd="0" presId="urn:microsoft.com/office/officeart/2018/2/layout/IconVerticalSolidList"/>
    <dgm:cxn modelId="{F3FB5505-FB54-432A-9B5F-8AD3E229AC94}" type="presParOf" srcId="{D3ACA124-5BA3-4DBE-A598-F5719C139A8D}" destId="{AD1FD25C-526A-4DCD-9C8C-0B9149EA2C09}" srcOrd="2" destOrd="0" presId="urn:microsoft.com/office/officeart/2018/2/layout/IconVerticalSolidList"/>
    <dgm:cxn modelId="{726676CD-F461-4775-A018-42A294F3EC3C}" type="presParOf" srcId="{D3ACA124-5BA3-4DBE-A598-F5719C139A8D}" destId="{729EC30A-3756-4B18-8D04-E0D71EBE7FE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BC0C9F-9057-404F-A520-99024CB91D35}">
      <dsp:nvSpPr>
        <dsp:cNvPr id="0" name=""/>
        <dsp:cNvSpPr/>
      </dsp:nvSpPr>
      <dsp:spPr>
        <a:xfrm>
          <a:off x="0" y="1867"/>
          <a:ext cx="10945812" cy="94670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42D819-6FC0-401E-B48A-B2DA0BE7798A}">
      <dsp:nvSpPr>
        <dsp:cNvPr id="0" name=""/>
        <dsp:cNvSpPr/>
      </dsp:nvSpPr>
      <dsp:spPr>
        <a:xfrm>
          <a:off x="286376" y="214875"/>
          <a:ext cx="520685" cy="5206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806E52-849D-452A-A7A4-2D8A398C5CF9}">
      <dsp:nvSpPr>
        <dsp:cNvPr id="0" name=""/>
        <dsp:cNvSpPr/>
      </dsp:nvSpPr>
      <dsp:spPr>
        <a:xfrm>
          <a:off x="1093439" y="1867"/>
          <a:ext cx="9852372" cy="946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192" tIns="100192" rIns="100192" bIns="1001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But usually such “perfect” splits are not possible</a:t>
          </a:r>
          <a:endParaRPr lang="en-US" sz="2200" kern="1200"/>
        </a:p>
      </dsp:txBody>
      <dsp:txXfrm>
        <a:off x="1093439" y="1867"/>
        <a:ext cx="9852372" cy="946700"/>
      </dsp:txXfrm>
    </dsp:sp>
    <dsp:sp modelId="{B7178173-4B09-4150-96BF-FA782E7F3224}">
      <dsp:nvSpPr>
        <dsp:cNvPr id="0" name=""/>
        <dsp:cNvSpPr/>
      </dsp:nvSpPr>
      <dsp:spPr>
        <a:xfrm>
          <a:off x="0" y="1185243"/>
          <a:ext cx="10945812" cy="94670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B2DCCA-4863-4972-A868-FA7FE21D1495}">
      <dsp:nvSpPr>
        <dsp:cNvPr id="0" name=""/>
        <dsp:cNvSpPr/>
      </dsp:nvSpPr>
      <dsp:spPr>
        <a:xfrm>
          <a:off x="286376" y="1398251"/>
          <a:ext cx="520685" cy="5206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D3400F-760B-4B1B-9DF9-927DA0FFEDC1}">
      <dsp:nvSpPr>
        <dsp:cNvPr id="0" name=""/>
        <dsp:cNvSpPr/>
      </dsp:nvSpPr>
      <dsp:spPr>
        <a:xfrm>
          <a:off x="1093439" y="1185243"/>
          <a:ext cx="9852372" cy="946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192" tIns="100192" rIns="100192" bIns="1001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Then the idea is to find splits that will increase “purity”</a:t>
          </a:r>
          <a:endParaRPr lang="en-US" sz="2200" kern="1200"/>
        </a:p>
      </dsp:txBody>
      <dsp:txXfrm>
        <a:off x="1093439" y="1185243"/>
        <a:ext cx="9852372" cy="946700"/>
      </dsp:txXfrm>
    </dsp:sp>
    <dsp:sp modelId="{EA0B6E4D-0619-40E3-AF9A-92ACE62EDB2E}">
      <dsp:nvSpPr>
        <dsp:cNvPr id="0" name=""/>
        <dsp:cNvSpPr/>
      </dsp:nvSpPr>
      <dsp:spPr>
        <a:xfrm>
          <a:off x="0" y="2368619"/>
          <a:ext cx="10945812" cy="94670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651A83-4C8A-46BA-A859-1CEED81F0CEB}">
      <dsp:nvSpPr>
        <dsp:cNvPr id="0" name=""/>
        <dsp:cNvSpPr/>
      </dsp:nvSpPr>
      <dsp:spPr>
        <a:xfrm>
          <a:off x="286376" y="2581626"/>
          <a:ext cx="520685" cy="5206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9C07D9-8EB5-4443-8714-5C86BBC8303A}">
      <dsp:nvSpPr>
        <dsp:cNvPr id="0" name=""/>
        <dsp:cNvSpPr/>
      </dsp:nvSpPr>
      <dsp:spPr>
        <a:xfrm>
          <a:off x="1093439" y="2368619"/>
          <a:ext cx="9852372" cy="946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192" tIns="100192" rIns="100192" bIns="1001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And continue in this manner in each newly created box hat contains a subset of the data</a:t>
          </a:r>
          <a:endParaRPr lang="en-US" sz="2200" kern="1200"/>
        </a:p>
      </dsp:txBody>
      <dsp:txXfrm>
        <a:off x="1093439" y="2368619"/>
        <a:ext cx="9852372" cy="946700"/>
      </dsp:txXfrm>
    </dsp:sp>
    <dsp:sp modelId="{DD45BA52-EE1B-4B1A-9B18-0A3D1CC0D38C}">
      <dsp:nvSpPr>
        <dsp:cNvPr id="0" name=""/>
        <dsp:cNvSpPr/>
      </dsp:nvSpPr>
      <dsp:spPr>
        <a:xfrm>
          <a:off x="0" y="3551994"/>
          <a:ext cx="10945812" cy="94670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5444F6-B270-42EF-B18B-3F7ADBE86E42}">
      <dsp:nvSpPr>
        <dsp:cNvPr id="0" name=""/>
        <dsp:cNvSpPr/>
      </dsp:nvSpPr>
      <dsp:spPr>
        <a:xfrm>
          <a:off x="286376" y="3765002"/>
          <a:ext cx="520685" cy="52068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EC30A-3756-4B18-8D04-E0D71EBE7FE3}">
      <dsp:nvSpPr>
        <dsp:cNvPr id="0" name=""/>
        <dsp:cNvSpPr/>
      </dsp:nvSpPr>
      <dsp:spPr>
        <a:xfrm>
          <a:off x="1093439" y="3551994"/>
          <a:ext cx="9852372" cy="946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192" tIns="100192" rIns="100192" bIns="1001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Let’s see a more realistic data set</a:t>
          </a:r>
          <a:endParaRPr lang="en-US" sz="2200" kern="1200"/>
        </a:p>
      </dsp:txBody>
      <dsp:txXfrm>
        <a:off x="1093439" y="3551994"/>
        <a:ext cx="9852372" cy="9467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EFED14B-6B7A-7240-B76C-EB744A5BA6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9CE83F-360C-0349-B64A-E2A2A270AF4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12060-A6C2-E74C-85F6-91F4FF40AD9F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59A9FB-1678-2F49-9D11-1126D3F464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EBAB1-3261-0746-B2A2-75FD6BFBDE7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AD743F-F93E-AD4D-B548-6940A3FEC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87706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21T14:19:51.0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816 98 24575,'-82'-26'0,"0"-1"0,14 6 0,8 4 0,4 11 0,21 6 0,5 0 0,0 0 0,0 0 0,3 0 0,2 1 0,4-1 0,1 3 0,2 0 0,0 2 0,-2 2 0,-1 3 0,-4 1 0,-3 5 0,3 2 0,2 2 0,4 1 0,4-1 0,4 0 0,2-1 0,2 2 0,1 3 0,3 7 0,1 5 0,5 5 0,2 7 0,6-1 0,3 2 0,2-5 0,1-6 0,0-5 0,-2-8 0,2-2 0,18 12 0,-7-10 0,14 10 0,-16-17 0,-5-3 0,-1-2 0,0 0 0,0 2 0,0-3 0,0 3 0,-2-3 0,1 1 0,2 2 0,5 0 0,2 0 0,4 1 0,2 0 0,0 0 0,-2-2 0,-2-1 0,-6-3 0,2-1 0,1 1 0,8-2 0,8 1 0,7-2 0,2-1 0,-2 0 0,-3 0 0,-5-1 0,0 0 0,-3-2 0,0 0 0,-4-3 0,-6-2 0,-5-6 0,-10-8 0,-6-9 0,-3-6 0,0-2 0,1 4 0,2 4 0,0 6 0,0-2 0,-2 0 0,-1-6 0,-3-9 0,-3-4 0,0-2 0,-2 9 0,1 6 0,0 6 0,-1 0 0,-1-2 0,1-5 0,-2-3 0,-2-4 0,-2 0 0,-2 0 0,-1 5 0,2 4 0,3 6 0,1 4 0,0 1 0,0 2 0,-3-1 0,-2 0 0,0 2 0,1 2 0,1 2 0,3 3 0,-2 1 0,0-2 0,-3 0 0,-3-3 0,-2-1 0,-1 1 0,0 0 0,3 2 0,-1 2 0,2 1 0,-2-1 0,-2 0 0,-6-4 0,-2 0 0,-2-1 0,3 2 0,5 2 0,3 2 0,3 2 0,1 0 0,1 1 0,2-1 0,-1 0 0,3 2 0,0-2 0,1 1 0,-1 0 0,0 0 0,0 0 0,-1 0 0,-1 1 0,-1-1 0,-3 0 0,-1-1 0,0 0 0,1 1 0,-3-2 0,-2 3 0,-2-1 0,-4 1 0,1-2 0,-3 2 0,4-1 0,1 1 0,4 1 0,0-1 0,0 1 0,0 0 0,-1 0 0,-1 1 0,2-1 0,2-1 0,2 2 0,1-2 0,2 1 0,-2-1 0,1 1 0,1 0 0,0-1 0,3 1 0,-1 0 0,2 0 0,0 0 0,0-1 0,-1 1 0,1 1 0,-1 0 0,0 0 0,1 1 0,0 1 0,1 0 0,-2 2 0,0 1 0,0 2 0,-2 0 0,2 1 0,-1 0 0,1 0 0,0 1 0,1 1 0,0 1 0,0 1 0,-1 3 0,1 4 0,1 3 0,1 4 0,2 3 0,0 3 0,2 2 0,0-1 0,2 0 0,1-5 0,3-1 0,2-5 0,0-5 0,2-2 0,-1-5 0,-1-2 0,-2-2 0,0-2 0,1 0 0,2 2 0,4 2 0,5 3 0,1 3 0,2 1 0,-1 0 0,-1-3 0,-3 2 0,1-3 0,-1 2 0,2-1 0,2 2 0,1 0 0,1 1 0,-1 0 0,0 0 0,4 2 0,-5-3 0,3 0 0,-4-4 0,-3-2 0,1-4 0,-3 1 0,5-1 0,-2 1 0,9 2 0,3 0 0,5 2 0,3-3 0,-3-3 0,-1-1 0,-3-2 0,-3 0 0,-3 0 0,-3 1 0,-3-3 0,-2 1 0,-3-1 0,-2-1 0,-1 1 0,-3-2 0,2 0 0,2-1 0,4-2 0,3-1 0,1-1 0,-2-1 0,-2-2 0,-3-2 0,0-4 0,-1-2 0,5-4 0,-1 3 0,4-1 0,-1 1 0,-3 3 0,-3 0 0,-5 3 0,-2-1 0,-1-3 0,1-5 0,1-2 0,1 0 0,-1 3 0,0 5 0,-2 3 0,0 1 0,-1-1 0,0-2 0,-2-5 0,0-2 0,0-1 0,-1 1 0,1 2 0,-1 3 0,0-1 0,1 2 0,-1 0 0,0 1 0,0 3 0,0 1 0,0 2 0,-1 0 0,1 0 0,0 0 0,0 0 0,0 0 0,-1 1 0,0-1 0,-1 2 0,0 1 0,-1 1 0,0 0 0,-2-1 0,-2-3 0,-3-1 0,-2-2 0,0 0 0,-2 2 0,1 1 0,0 1 0,-1-1 0,0 1 0,-2-4 0,-1 2 0,2 0 0,-1 3 0,3 1 0,-13-2 0,9 3 0,-11-3 0,9 1 0,-4-2 0,-1 0 0,0 0 0,7 3 0,0 1 0,2 1 0,-2 1 0,-2-1 0,1 1 0,1 1 0,3 0 0,0 1 0,-1-1 0,-2 0 0,-1 1 0,-1-1 0,5 1 0,3 0 0,8 1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21T14:19:51.6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71CDFE-1060-9644-B3F9-C4838E64F46E}" type="datetimeFigureOut">
              <a:rPr lang="en-US" smtClean="0"/>
              <a:t>11/23/2021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53E634-D890-1041-AF39-141A2CE225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12363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98463" y="696913"/>
            <a:ext cx="6188075" cy="34813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</a:endParaRPr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368B188-5969-0644-A307-899E87E2E4F9}" type="slidenum">
              <a:rPr lang="en-US">
                <a:latin typeface="Calibri" charset="0"/>
              </a:rPr>
              <a:pPr eaLnBrk="1" hangingPunct="1"/>
              <a:t>2</a:t>
            </a:fld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46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/>
              <a:t>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492F-E6BA-4409-9212-AB9CAE5B4C56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9301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492F-E6BA-4409-9212-AB9CAE5B4C56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13110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492F-E6BA-4409-9212-AB9CAE5B4C56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03137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But</a:t>
            </a:r>
            <a:r>
              <a:rPr lang="en-US" baseline="0" dirty="0">
                <a:latin typeface="Calibri" charset="0"/>
              </a:rPr>
              <a:t> how do we measure purity? Any ideas?</a:t>
            </a:r>
            <a:endParaRPr lang="en-US" dirty="0">
              <a:latin typeface="Calibri" charset="0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192E6387-61D3-1342-B8A8-8CDA4C181B4D}" type="slidenum">
              <a:rPr lang="en-US">
                <a:latin typeface="Calibri" charset="0"/>
              </a:rPr>
              <a:pPr eaLnBrk="1" hangingPunct="1"/>
              <a:t>20</a:t>
            </a:fld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06515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B9E715BC-0574-9741-8676-012A443378C0}" type="slidenum">
              <a:rPr lang="en-US">
                <a:latin typeface="Calibri" charset="0"/>
              </a:rPr>
              <a:pPr eaLnBrk="1" hangingPunct="1"/>
              <a:t>22</a:t>
            </a:fld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543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905A7D4B-E382-9941-8B22-18A827401B82}" type="slidenum">
              <a:rPr lang="en-US">
                <a:latin typeface="Calibri" charset="0"/>
              </a:rPr>
              <a:pPr eaLnBrk="1" hangingPunct="1"/>
              <a:t>27</a:t>
            </a:fld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84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492F-E6BA-4409-9212-AB9CAE5B4C56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3310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492F-E6BA-4409-9212-AB9CAE5B4C56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9008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492F-E6BA-4409-9212-AB9CAE5B4C56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4165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492F-E6BA-4409-9212-AB9CAE5B4C56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4131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492F-E6BA-4409-9212-AB9CAE5B4C56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8522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492F-E6BA-4409-9212-AB9CAE5B4C56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62858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6861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E9D28BEC-1A07-AB4B-AED3-295E0286A961}" type="slidenum">
              <a:rPr lang="en-US">
                <a:latin typeface="Calibri" charset="0"/>
              </a:rPr>
              <a:pPr eaLnBrk="1" hangingPunct="1"/>
              <a:t>34</a:t>
            </a:fld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1786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492F-E6BA-4409-9212-AB9CAE5B4C56}" type="slidenum">
              <a:rPr lang="en-GB" smtClean="0"/>
              <a:pPr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7891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is a restricted tree where I only chose two variables. I will show you more </a:t>
            </a:r>
            <a:r>
              <a:rPr lang="en-US" baseline="0" dirty="0" err="1"/>
              <a:t>comphrensive</a:t>
            </a:r>
            <a:r>
              <a:rPr lang="en-US" baseline="0" dirty="0"/>
              <a:t> one next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492F-E6BA-4409-9212-AB9CAE5B4C56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5805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 me show</a:t>
            </a:r>
            <a:r>
              <a:rPr lang="en-GB" baseline="0" dirty="0"/>
              <a:t> you how it works. I am looking at the Lending club example. I will only consider two independent variables for the sake of simplicity, DTI and income.</a:t>
            </a:r>
          </a:p>
          <a:p>
            <a:r>
              <a:rPr lang="en-GB" baseline="0" dirty="0"/>
              <a:t>SO the algorithm looks to split the observations recursively to improve the purity. I will define this precisely in a second. Then stops when a criteria is satisfied.</a:t>
            </a:r>
          </a:p>
          <a:p>
            <a:r>
              <a:rPr lang="en-GB" baseline="0" dirty="0"/>
              <a:t>It will only use straight line no curves and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492F-E6BA-4409-9212-AB9CAE5B4C56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0652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 me show</a:t>
            </a:r>
            <a:r>
              <a:rPr lang="en-GB" baseline="0" dirty="0"/>
              <a:t> you how it works. I am looking at the Lending club example. I will only consider two independent variables for the sake of simplicity, DTI and income.</a:t>
            </a:r>
          </a:p>
          <a:p>
            <a:r>
              <a:rPr lang="en-GB" baseline="0" dirty="0"/>
              <a:t>SO the algorithm looks to split the observations recursively to improve the purity. I will define this precisely in a second. Then stops when a criteria is satisfied.</a:t>
            </a:r>
          </a:p>
          <a:p>
            <a:r>
              <a:rPr lang="en-GB" baseline="0" dirty="0"/>
              <a:t>It will only use straight line no curves and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492F-E6BA-4409-9212-AB9CAE5B4C56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3235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 me show</a:t>
            </a:r>
            <a:r>
              <a:rPr lang="en-GB" baseline="0" dirty="0"/>
              <a:t> you how it works. I am looking at the Lending club example. I will only consider two independent variables for the sake of simplicity, DTI and income.</a:t>
            </a:r>
          </a:p>
          <a:p>
            <a:r>
              <a:rPr lang="en-GB" baseline="0" dirty="0"/>
              <a:t>SO the algorithm looks to split the observations recursively to improve the purity. I will define this precisely in a second. Then stops when a criteria is satisfied.</a:t>
            </a:r>
          </a:p>
          <a:p>
            <a:r>
              <a:rPr lang="en-GB" baseline="0" dirty="0"/>
              <a:t>It will only use straight line no curves and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492F-E6BA-4409-9212-AB9CAE5B4C56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6950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 me show</a:t>
            </a:r>
            <a:r>
              <a:rPr lang="en-GB" baseline="0" dirty="0"/>
              <a:t> you how it works. I am looking at the Lending club example. I will only consider two independent variables for the sake of simplicity, DTI and income.</a:t>
            </a:r>
          </a:p>
          <a:p>
            <a:r>
              <a:rPr lang="en-GB" baseline="0" dirty="0"/>
              <a:t>SO the algorithm looks to split the observations recursively to improve the purity. I will define this precisely in a second. Then stops when a criteria is satisfied.</a:t>
            </a:r>
          </a:p>
          <a:p>
            <a:r>
              <a:rPr lang="en-GB" baseline="0" dirty="0"/>
              <a:t>It will only use straight line no curves and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1B492F-E6BA-4409-9212-AB9CAE5B4C56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0867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Why</a:t>
            </a:r>
            <a:r>
              <a:rPr lang="en-US" baseline="0" dirty="0">
                <a:latin typeface="Calibri" charset="0"/>
              </a:rPr>
              <a:t> are they symmetric around 0.5?</a:t>
            </a:r>
            <a:endParaRPr lang="en-US" dirty="0">
              <a:latin typeface="Calibri" charset="0"/>
            </a:endParaRP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37BA48B9-C174-7F40-8383-60C86D11D7C8}" type="slidenum">
              <a:rPr lang="en-US">
                <a:latin typeface="Calibri" charset="0"/>
              </a:rPr>
              <a:pPr eaLnBrk="1" hangingPunct="1"/>
              <a:t>13</a:t>
            </a:fld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127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>
                <a:latin typeface="Calibri" charset="0"/>
              </a:rPr>
              <a:t>Write</a:t>
            </a:r>
            <a:r>
              <a:rPr lang="en-US" baseline="0" dirty="0">
                <a:latin typeface="Calibri" charset="0"/>
              </a:rPr>
              <a:t> on board. Let’s say we have two variables only. Then Gini for </a:t>
            </a:r>
            <a:r>
              <a:rPr lang="en-US" baseline="0" dirty="0" err="1">
                <a:latin typeface="Calibri" charset="0"/>
              </a:rPr>
              <a:t>p_k</a:t>
            </a:r>
            <a:r>
              <a:rPr lang="en-US" baseline="0" dirty="0">
                <a:latin typeface="Calibri" charset="0"/>
              </a:rPr>
              <a:t>=1/2 how about 1</a:t>
            </a:r>
            <a:endParaRPr lang="en-US" dirty="0">
              <a:latin typeface="Calibri" charset="0"/>
            </a:endParaRP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F7BA25D7-ED17-094D-9091-A9E90AEC1C10}" type="slidenum">
              <a:rPr lang="en-US">
                <a:latin typeface="Calibri" charset="0"/>
              </a:rPr>
              <a:pPr eaLnBrk="1" hangingPunct="1"/>
              <a:t>14</a:t>
            </a:fld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687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1.emf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png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7" Type="http://schemas.openxmlformats.org/officeDocument/2006/relationships/image" Target="../media/image1.emf"/><Relationship Id="rId2" Type="http://schemas.openxmlformats.org/officeDocument/2006/relationships/vmlDrawing" Target="../drawings/vmlDrawing5.vml"/><Relationship Id="rId1" Type="http://schemas.openxmlformats.org/officeDocument/2006/relationships/themeOverride" Target="../theme/themeOverride1.xml"/><Relationship Id="rId6" Type="http://schemas.openxmlformats.org/officeDocument/2006/relationships/oleObject" Target="../embeddings/oleObject5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1.emf"/><Relationship Id="rId2" Type="http://schemas.openxmlformats.org/officeDocument/2006/relationships/vmlDrawing" Target="../drawings/vmlDrawing6.vml"/><Relationship Id="rId1" Type="http://schemas.openxmlformats.org/officeDocument/2006/relationships/themeOverride" Target="../theme/themeOverride2.xml"/><Relationship Id="rId6" Type="http://schemas.openxmlformats.org/officeDocument/2006/relationships/oleObject" Target="../embeddings/oleObject6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Title slide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76A837B-F77B-44AA-9492-374B857C826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526991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think-cell Slide" r:id="rId6" imgW="359" imgH="355" progId="TCLayout.ActiveDocument.1">
                  <p:embed/>
                </p:oleObj>
              </mc:Choice>
              <mc:Fallback>
                <p:oleObj name="think-cell Slide" r:id="rId6" imgW="359" imgH="355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76A837B-F77B-44AA-9492-374B857C826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737BB5B5-1375-4580-BC78-87C6382D72E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60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0A3187-68B4-DC4E-8270-F8C9982E2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0012" y="1477652"/>
            <a:ext cx="8713787" cy="2385939"/>
          </a:xfrm>
          <a:prstGeom prst="roundRect">
            <a:avLst>
              <a:gd name="adj" fmla="val 4018"/>
            </a:avLst>
          </a:prstGeom>
        </p:spPr>
        <p:txBody>
          <a:bodyPr tIns="720000" rIns="144000" bIns="720000" anchor="t" anchorCtr="0">
            <a:noAutofit/>
          </a:bodyPr>
          <a:lstStyle>
            <a:lvl1pPr algn="r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D93A6C-FEA1-1244-999B-550BF5584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0011" y="3966454"/>
            <a:ext cx="8713788" cy="930244"/>
          </a:xfrm>
          <a:prstGeom prst="roundRect">
            <a:avLst>
              <a:gd name="adj" fmla="val 8543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lIns="90000" tIns="251999" rIns="144000">
            <a:noAutofit/>
          </a:bodyPr>
          <a:lstStyle>
            <a:lvl1pPr marL="0" indent="0" algn="r">
              <a:buNone/>
              <a:defRPr sz="2800" b="0" i="0">
                <a:ln>
                  <a:noFill/>
                </a:ln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2B1FC95-0CE2-064A-986C-6BD9547F98FC}"/>
              </a:ext>
            </a:extLst>
          </p:cNvPr>
          <p:cNvSpPr txBox="1">
            <a:spLocks/>
          </p:cNvSpPr>
          <p:nvPr userDrawn="1"/>
        </p:nvSpPr>
        <p:spPr>
          <a:xfrm>
            <a:off x="435420" y="6165850"/>
            <a:ext cx="2232025" cy="421530"/>
          </a:xfrm>
          <a:prstGeom prst="rect">
            <a:avLst/>
          </a:prstGeom>
        </p:spPr>
        <p:txBody>
          <a:bodyPr lIns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bg1"/>
                </a:solidFill>
              </a:rPr>
              <a:t>london.edu</a:t>
            </a:r>
          </a:p>
        </p:txBody>
      </p:sp>
    </p:spTree>
    <p:extLst>
      <p:ext uri="{BB962C8B-B14F-4D97-AF65-F5344CB8AC3E}">
        <p14:creationId xmlns:p14="http://schemas.microsoft.com/office/powerpoint/2010/main" val="24764895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1" y="6356376"/>
            <a:ext cx="284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5F9D2-54C8-B043-B453-81BCEC66071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1FCFBDD-2CCA-874A-AA6E-B17C8E8C0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24" y="365126"/>
            <a:ext cx="8791575" cy="50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663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 bwMode="gray"/>
        <p:txBody>
          <a:bodyPr/>
          <a:lstStyle>
            <a:lvl1pPr>
              <a:defRPr baseline="0"/>
            </a:lvl1pPr>
            <a:lvl5pPr>
              <a:defRPr/>
            </a:lvl5pPr>
          </a:lstStyle>
          <a:p>
            <a:pPr lvl="0"/>
            <a:r>
              <a:rPr lang="en-GB" noProof="0" dirty="0"/>
              <a:t>&lt;Insert text. To format bullets select ‘Increase / Decrease List level’ on the Home Ribbon&gt;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Sixth level</a:t>
            </a:r>
          </a:p>
          <a:p>
            <a:pPr lvl="6"/>
            <a:r>
              <a:rPr lang="en-GB" noProof="0" dirty="0"/>
              <a:t>Seventh level</a:t>
            </a:r>
          </a:p>
          <a:p>
            <a:pPr lvl="7"/>
            <a:r>
              <a:rPr lang="en-GB" noProof="0" dirty="0"/>
              <a:t>Eighth level</a:t>
            </a:r>
          </a:p>
          <a:p>
            <a:pPr lvl="8"/>
            <a:r>
              <a:rPr lang="en-GB" noProof="0" dirty="0"/>
              <a:t>Ninth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8540401" y="752445"/>
            <a:ext cx="3130498" cy="443407"/>
          </a:xfrm>
          <a:solidFill>
            <a:schemeClr val="tx2"/>
          </a:solidFill>
        </p:spPr>
        <p:txBody>
          <a:bodyPr wrap="none" lIns="107867" tIns="46744" rIns="107867" bIns="46744">
            <a:sp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268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 title for this text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963963" y="201224"/>
            <a:ext cx="7704082" cy="480131"/>
          </a:xfrm>
          <a:solidFill>
            <a:srgbClr val="002060"/>
          </a:solidFill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/>
              <a:t>Managerial Statistics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BD6FA6A-A86D-4D06-AFF9-1E656D8048A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966117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52939BA-0151-438C-B2E7-1D87B127AA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52939BA-0151-438C-B2E7-1D87B127AA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D8E79EA5-A9AA-495B-A959-C19B9225E1C4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FCB8B-F596-4765-A09C-471EAF3A5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638" y="365126"/>
            <a:ext cx="8791575" cy="50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F40676A-4257-A44A-9973-65110CD8C646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95615"/>
            <a:ext cx="8789989" cy="37773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vert="horz" lIns="90000" tIns="36000" rIns="144000" bIns="36000" rtlCol="0">
            <a:noAutofit/>
          </a:bodyPr>
          <a:lstStyle>
            <a:lvl1pPr marL="0" indent="0" algn="r">
              <a:buNone/>
              <a:defRPr lang="en-US" sz="2000" dirty="0">
                <a:ln>
                  <a:noFill/>
                </a:ln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r"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5986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954CA60-4B9B-4455-BE07-FA29D123331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851661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think-cell Slide" r:id="rId5" imgW="359" imgH="355" progId="TCLayout.ActiveDocument.1">
                  <p:embed/>
                </p:oleObj>
              </mc:Choice>
              <mc:Fallback>
                <p:oleObj name="think-cell Slide" r:id="rId5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954CA60-4B9B-4455-BE07-FA29D12333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92350E6-4203-41A1-AFDA-00A28C2C080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685294-ADB8-4D93-BE0B-E025C359B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24" y="365126"/>
            <a:ext cx="8791575" cy="50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65F7CB-3EC2-4633-9A7F-1E690CAA1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8" y="1376363"/>
            <a:ext cx="10944225" cy="45005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28657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-5 word Text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954CA60-4B9B-4455-BE07-FA29D123331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name="think-cell Slide" r:id="rId6" imgW="359" imgH="355" progId="TCLayout.ActiveDocument.1">
                  <p:embed/>
                </p:oleObj>
              </mc:Choice>
              <mc:Fallback>
                <p:oleObj name="think-cell Slide" r:id="rId6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954CA60-4B9B-4455-BE07-FA29D12333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792350E6-4203-41A1-AFDA-00A28C2C0807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685294-ADB8-4D93-BE0B-E025C359B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24" y="365126"/>
            <a:ext cx="8791575" cy="50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65F7CB-3EC2-4633-9A7F-1E690CAA1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8" y="1376363"/>
            <a:ext cx="10944225" cy="4500562"/>
          </a:xfrm>
        </p:spPr>
        <p:txBody>
          <a:bodyPr anchor="ctr" anchorCtr="0"/>
          <a:lstStyle>
            <a:lvl1pPr marL="0" indent="0" algn="l">
              <a:buNone/>
              <a:defRPr sz="4000">
                <a:solidFill>
                  <a:schemeClr val="bg1"/>
                </a:solidFill>
              </a:defRPr>
            </a:lvl1pPr>
            <a:lvl2pPr marL="361950" indent="0">
              <a:buNone/>
              <a:defRPr/>
            </a:lvl2pPr>
            <a:lvl3pPr marL="715963" indent="0">
              <a:buNone/>
              <a:defRPr/>
            </a:lvl3pPr>
            <a:lvl4pPr marL="1077912" indent="0">
              <a:buNone/>
              <a:defRPr/>
            </a:lvl4pPr>
            <a:lvl5pPr marL="14319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CB3B7CE-5558-FE48-BF9A-D54548F0986A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95615"/>
            <a:ext cx="8789989" cy="37773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vert="horz" lIns="90000" tIns="36000" rIns="144000" bIns="36000" rtlCol="0">
            <a:noAutofit/>
          </a:bodyPr>
          <a:lstStyle>
            <a:lvl1pPr marL="0" indent="0" algn="r">
              <a:buNone/>
              <a:defRPr lang="en-US" sz="2000" dirty="0">
                <a:ln>
                  <a:noFill/>
                </a:ln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r"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1639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1EF9A-38E7-BE44-AB25-D6391E964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71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First Level Paragraph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FC8532C-18ED-4149-AA09-6188AAC4CA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27149314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" name="think-cell Slide" r:id="rId6" imgW="359" imgH="355" progId="TCLayout.ActiveDocument.1">
                  <p:embed/>
                </p:oleObj>
              </mc:Choice>
              <mc:Fallback>
                <p:oleObj name="think-cell Slide" r:id="rId6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0FC8532C-18ED-4149-AA09-6188AAC4CA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A2FA2269-2C39-4C45-810D-3C6B9ADB516E}"/>
              </a:ext>
            </a:extLst>
          </p:cNvPr>
          <p:cNvSpPr/>
          <p:nvPr userDrawn="1"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685294-ADB8-4D93-BE0B-E025C359B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24" y="365126"/>
            <a:ext cx="8791575" cy="50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65F7CB-3EC2-4633-9A7F-1E690CAA1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8" y="1376363"/>
            <a:ext cx="10944225" cy="4500562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61950" indent="-361950">
              <a:defRPr sz="2400">
                <a:solidFill>
                  <a:schemeClr val="bg1"/>
                </a:solidFill>
              </a:defRPr>
            </a:lvl2pPr>
            <a:lvl3pPr marL="715963" indent="-354013">
              <a:defRPr sz="2000">
                <a:solidFill>
                  <a:schemeClr val="bg1"/>
                </a:solidFill>
              </a:defRPr>
            </a:lvl3pPr>
            <a:lvl4pPr marL="1077913" indent="-361950">
              <a:defRPr sz="1800">
                <a:solidFill>
                  <a:schemeClr val="bg1"/>
                </a:solidFill>
              </a:defRPr>
            </a:lvl4pPr>
            <a:lvl5pPr marL="1431925" indent="-354013"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C0E2793-1612-C94F-9C60-5A45BB32EB4A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95615"/>
            <a:ext cx="8789989" cy="37773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vert="horz" lIns="90000" tIns="36000" rIns="144000" bIns="36000" rtlCol="0">
            <a:noAutofit/>
          </a:bodyPr>
          <a:lstStyle>
            <a:lvl1pPr marL="0" indent="0" algn="r">
              <a:buNone/>
              <a:defRPr lang="en-US" sz="2000" dirty="0">
                <a:ln>
                  <a:noFill/>
                </a:ln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r">
              <a:buNone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1725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>
                <a:solidFill>
                  <a:schemeClr val="bg1"/>
                </a:solidFill>
                <a:latin typeface="TradeGothic" pitchFamily="2" charset="0"/>
              </a:defRPr>
            </a:lvl1pPr>
            <a:lvl2pPr>
              <a:defRPr sz="2000">
                <a:solidFill>
                  <a:schemeClr val="bg1"/>
                </a:solidFill>
                <a:latin typeface="TradeGothic" pitchFamily="2" charset="0"/>
              </a:defRPr>
            </a:lvl2pPr>
            <a:lvl3pPr>
              <a:defRPr sz="2000">
                <a:solidFill>
                  <a:schemeClr val="bg1"/>
                </a:solidFill>
                <a:latin typeface="TradeGothic" pitchFamily="2" charset="0"/>
              </a:defRPr>
            </a:lvl3pPr>
            <a:lvl4pPr>
              <a:defRPr sz="2000">
                <a:solidFill>
                  <a:schemeClr val="bg1"/>
                </a:solidFill>
                <a:latin typeface="TradeGothic" pitchFamily="2" charset="0"/>
              </a:defRPr>
            </a:lvl4pPr>
            <a:lvl5pPr>
              <a:defRPr sz="2000">
                <a:solidFill>
                  <a:schemeClr val="bg1"/>
                </a:solidFill>
                <a:latin typeface="TradeGothic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9D472E8-06E4-7D4D-88A5-440C582E1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24" y="365126"/>
            <a:ext cx="8791575" cy="504000"/>
          </a:xfrm>
        </p:spPr>
        <p:txBody>
          <a:bodyPr tIns="72000" rIns="144000" bIns="108000"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0311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 - Lond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63" y="5212124"/>
            <a:ext cx="11164276" cy="1150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8025028" y="919817"/>
            <a:ext cx="3652941" cy="2279390"/>
          </a:xfrm>
          <a:solidFill>
            <a:srgbClr val="002060"/>
          </a:solidFill>
        </p:spPr>
        <p:txBody>
          <a:bodyPr wrap="square" lIns="189123" tIns="31520" rIns="189123" bIns="31520" anchor="ctr" anchorCtr="0"/>
          <a:lstStyle>
            <a:lvl1pPr algn="r">
              <a:lnSpc>
                <a:spcPct val="90000"/>
              </a:lnSpc>
              <a:defRPr sz="5300" b="1" cap="none" baseline="0"/>
            </a:lvl1pPr>
          </a:lstStyle>
          <a:p>
            <a:r>
              <a:rPr lang="en-GB" noProof="0" dirty="0" err="1"/>
              <a:t>SectionDivider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10448331" y="3037623"/>
            <a:ext cx="1242309" cy="400184"/>
          </a:xfrm>
          <a:solidFill>
            <a:schemeClr val="bg1"/>
          </a:solidFill>
        </p:spPr>
        <p:txBody>
          <a:bodyPr wrap="none" lIns="110322" tIns="47281" rIns="110322" bIns="47281" anchor="b">
            <a:spAutoFit/>
          </a:bodyPr>
          <a:lstStyle>
            <a:lvl1pPr marL="0" indent="0" algn="r">
              <a:buNone/>
              <a:defRPr sz="2200">
                <a:solidFill>
                  <a:srgbClr val="002060"/>
                </a:solidFill>
              </a:defRPr>
            </a:lvl1pPr>
            <a:lvl2pPr marL="43587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87174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30761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74348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17935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61523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305110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48697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Sub title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22382" y="323670"/>
            <a:ext cx="1970167" cy="16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5F9D2-54C8-B043-B453-81BCEC660717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64" y="288241"/>
            <a:ext cx="223520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4672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691" y="1271089"/>
            <a:ext cx="11164276" cy="4244719"/>
          </a:xfrm>
        </p:spPr>
        <p:txBody>
          <a:bodyPr/>
          <a:lstStyle>
            <a:lvl1pPr marL="300234" indent="-300234" algn="l"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</a:defRPr>
            </a:lvl1pPr>
            <a:lvl2pPr marL="472809" indent="-157603" algn="l">
              <a:spcBef>
                <a:spcPts val="1052"/>
              </a:spcBef>
              <a:buFont typeface="Arial" panose="020B0604020202020204" pitchFamily="34" charset="0"/>
              <a:buChar char="−"/>
              <a:defRPr/>
            </a:lvl2pPr>
            <a:lvl3pPr marL="630412" indent="-157603" algn="l">
              <a:buFont typeface="Arial" panose="020B0604020202020204" pitchFamily="34" charset="0"/>
              <a:buChar char="•"/>
              <a:defRPr sz="1400"/>
            </a:lvl3pPr>
            <a:lvl4pPr marL="393361" indent="0">
              <a:buNone/>
              <a:defRPr sz="1800"/>
            </a:lvl4pPr>
            <a:lvl5pPr marL="78811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5F9D2-54C8-B043-B453-81BCEC66071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7739B81-888C-EB4B-B7EA-8C14785FF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24" y="365126"/>
            <a:ext cx="8791575" cy="50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85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EADC7B8B-7FBC-4A8B-BF78-9F8FA036620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14381449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think-cell Slide" r:id="rId16" imgW="359" imgH="355" progId="TCLayout.ActiveDocument.1">
                  <p:embed/>
                </p:oleObj>
              </mc:Choice>
              <mc:Fallback>
                <p:oleObj name="think-cell Slide" r:id="rId16" imgW="359" imgH="355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EADC7B8B-7FBC-4A8B-BF78-9F8FA03662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5E636C95-A2F8-4D89-8FF8-8C014F39D5F2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043397-C7B5-4428-8513-2450FC985389}"/>
              </a:ext>
            </a:extLst>
          </p:cNvPr>
          <p:cNvSpPr txBox="1"/>
          <p:nvPr userDrawn="1"/>
        </p:nvSpPr>
        <p:spPr>
          <a:xfrm>
            <a:off x="10884213" y="6357670"/>
            <a:ext cx="468000" cy="23581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fld id="{7E972FC3-BBA0-45DD-BA6A-CA75EEE08A55}" type="slidenum">
              <a:rPr lang="en-GB" sz="1100" noProof="0" smtClean="0"/>
              <a:pPr lvl="0"/>
              <a:t>‹#›</a:t>
            </a:fld>
            <a:endParaRPr lang="en-GB" sz="11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41AF07-C2D7-B04F-9930-63B44BDE8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401" y="1376362"/>
            <a:ext cx="10945812" cy="4500563"/>
          </a:xfrm>
          <a:prstGeom prst="rect">
            <a:avLst/>
          </a:prstGeom>
        </p:spPr>
        <p:txBody>
          <a:bodyPr vert="horz" lIns="0" tIns="72000" rIns="0" bIns="7200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7AFB064-0CE3-4542-96E0-1B4C54BB2C07}"/>
              </a:ext>
            </a:extLst>
          </p:cNvPr>
          <p:cNvSpPr txBox="1">
            <a:spLocks/>
          </p:cNvSpPr>
          <p:nvPr userDrawn="1"/>
        </p:nvSpPr>
        <p:spPr>
          <a:xfrm>
            <a:off x="433833" y="6165850"/>
            <a:ext cx="2232025" cy="421530"/>
          </a:xfrm>
          <a:prstGeom prst="rect">
            <a:avLst/>
          </a:prstGeom>
        </p:spPr>
        <p:txBody>
          <a:bodyPr lIns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bg1"/>
                </a:solidFill>
              </a:rPr>
              <a:t>london.edu</a:t>
            </a:r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08670A8D-D1C4-4298-A320-2E0CB1215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24" y="365126"/>
            <a:ext cx="8791575" cy="504000"/>
          </a:xfrm>
          <a:prstGeom prst="round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vert="horz" lIns="91440" tIns="72000" rIns="144000" bIns="72000" rtlCol="0" anchor="t" anchorCtr="0">
            <a:noAutofit/>
          </a:bodyPr>
          <a:lstStyle/>
          <a:p>
            <a:endParaRPr lang="en-GB" dirty="0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5E6D4FA-34A3-364F-852C-48B6EE39FCBA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406401" y="365126"/>
            <a:ext cx="1992604" cy="47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89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2" r:id="rId2"/>
    <p:sldLayoutId id="2147483670" r:id="rId3"/>
    <p:sldLayoutId id="2147483683" r:id="rId4"/>
    <p:sldLayoutId id="2147483692" r:id="rId5"/>
    <p:sldLayoutId id="2147483677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715963" indent="-354013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077913" indent="-3619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431925" indent="-354013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1793875" indent="-361950" algn="l" defTabSz="91440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151" userDrawn="1">
          <p15:clr>
            <a:srgbClr val="F26B43"/>
          </p15:clr>
        </p15:guide>
        <p15:guide id="3" orient="horz" pos="278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6" orient="horz" pos="4110" userDrawn="1">
          <p15:clr>
            <a:srgbClr val="F26B43"/>
          </p15:clr>
        </p15:guide>
        <p15:guide id="8" orient="horz" pos="3884" userDrawn="1">
          <p15:clr>
            <a:srgbClr val="F26B43"/>
          </p15:clr>
        </p15:guide>
        <p15:guide id="9" orient="horz" pos="867" userDrawn="1">
          <p15:clr>
            <a:srgbClr val="F26B43"/>
          </p15:clr>
        </p15:guide>
        <p15:guide id="10" orient="horz" pos="3702" userDrawn="1">
          <p15:clr>
            <a:srgbClr val="F26B43"/>
          </p15:clr>
        </p15:guide>
        <p15:guide id="12" orient="horz" pos="4320" userDrawn="1">
          <p15:clr>
            <a:srgbClr val="F26B43"/>
          </p15:clr>
        </p15:guide>
        <p15:guide id="13" pos="37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tiff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tiff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36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30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solidFill>
            <a:schemeClr val="tx1">
              <a:lumMod val="90000"/>
              <a:lumOff val="10000"/>
              <a:alpha val="25000"/>
            </a:schemeClr>
          </a:solidFill>
        </p:spPr>
        <p:txBody>
          <a:bodyPr tIns="432000" bIns="864000"/>
          <a:lstStyle/>
          <a:p>
            <a:r>
              <a:rPr lang="en-US" dirty="0"/>
              <a:t>Classification and Regression Trees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subTitle" idx="1"/>
          </p:nvPr>
        </p:nvSpPr>
        <p:spPr>
          <a:ln>
            <a:solidFill>
              <a:srgbClr val="000090"/>
            </a:solidFill>
          </a:ln>
        </p:spPr>
        <p:txBody>
          <a:bodyPr vert="horz" lIns="90000" tIns="251999" rIns="144000" bIns="72000" rtlCol="0" anchor="t">
            <a:noAutofit/>
          </a:bodyPr>
          <a:lstStyle/>
          <a:p>
            <a:r>
              <a:rPr lang="en-US" dirty="0"/>
              <a:t>Dr Kanishka Bhattacharya</a:t>
            </a:r>
          </a:p>
        </p:txBody>
      </p:sp>
    </p:spTree>
    <p:extLst>
      <p:ext uri="{BB962C8B-B14F-4D97-AF65-F5344CB8AC3E}">
        <p14:creationId xmlns:p14="http://schemas.microsoft.com/office/powerpoint/2010/main" val="4006709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How splitting is done in CART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B8D7C5-5B9D-0846-A95A-0B858606C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99" y="1306472"/>
            <a:ext cx="5849102" cy="476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33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2224" y="365126"/>
            <a:ext cx="8791575" cy="504000"/>
          </a:xfrm>
        </p:spPr>
        <p:txBody>
          <a:bodyPr anchor="t">
            <a:normAutofit/>
          </a:bodyPr>
          <a:lstStyle/>
          <a:p>
            <a:r>
              <a:rPr lang="en-US" sz="2000"/>
              <a:t>How splitting is done in CART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06E1447-41EC-41BF-BAF8-6862BECF4E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7030011"/>
              </p:ext>
            </p:extLst>
          </p:nvPr>
        </p:nvGraphicFramePr>
        <p:xfrm>
          <a:off x="406401" y="1376362"/>
          <a:ext cx="10945812" cy="4500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27484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How splitting is done in CART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3CFC2C6-E3C4-8246-9589-1A60B1584872}"/>
              </a:ext>
            </a:extLst>
          </p:cNvPr>
          <p:cNvCxnSpPr>
            <a:cxnSpLocks/>
          </p:cNvCxnSpPr>
          <p:nvPr/>
        </p:nvCxnSpPr>
        <p:spPr>
          <a:xfrm>
            <a:off x="2895601" y="4077945"/>
            <a:ext cx="520144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05F30A-505C-B24E-AADA-8D39A869A5D6}"/>
              </a:ext>
            </a:extLst>
          </p:cNvPr>
          <p:cNvCxnSpPr>
            <a:cxnSpLocks/>
          </p:cNvCxnSpPr>
          <p:nvPr/>
        </p:nvCxnSpPr>
        <p:spPr>
          <a:xfrm>
            <a:off x="3495279" y="5559612"/>
            <a:ext cx="520144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55FCDD1-87D4-A944-BDDB-621430E67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105" y="1419934"/>
            <a:ext cx="5630050" cy="32529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1ED328-2B08-5E4C-9486-7F8B05264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82701"/>
            <a:ext cx="6277708" cy="29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401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Purity measures</a:t>
            </a:r>
            <a:endParaRPr lang="en-US" dirty="0">
              <a:latin typeface="Franklin Gothic 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sz="1710" dirty="0">
                    <a:solidFill>
                      <a:schemeClr val="bg1"/>
                    </a:solidFill>
                  </a:rPr>
                  <a:t>Consider an example with two classes, for example, default or paid off.</a:t>
                </a:r>
              </a:p>
              <a:p>
                <a:r>
                  <a:rPr lang="en-US" sz="1710" dirty="0">
                    <a:solidFill>
                      <a:schemeClr val="bg1"/>
                    </a:solidFill>
                  </a:rPr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71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71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GB" sz="171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GB" sz="171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71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71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GB" sz="171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sz="171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71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GB" sz="171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171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sz="1710" dirty="0">
                    <a:solidFill>
                      <a:schemeClr val="bg1"/>
                    </a:solidFill>
                  </a:rPr>
                  <a:t>, purity is at the lowest level(Gini index and entropy are at their highest values) </a:t>
                </a:r>
              </a:p>
              <a:p>
                <a:r>
                  <a:rPr lang="en-US" sz="1710" dirty="0">
                    <a:solidFill>
                      <a:schemeClr val="bg1"/>
                    </a:solidFill>
                  </a:rPr>
                  <a:t>What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71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71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GB" sz="171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sz="171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71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GB" sz="171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71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𝒐𝒓</m:t>
                    </m:r>
                    <m:r>
                      <a:rPr lang="en-GB" sz="171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71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1710" dirty="0">
                    <a:solidFill>
                      <a:schemeClr val="bg1"/>
                    </a:solidFill>
                  </a:rPr>
                  <a:t>?</a:t>
                </a:r>
              </a:p>
              <a:p>
                <a:endParaRPr lang="en-US" sz="1710" dirty="0">
                  <a:solidFill>
                    <a:schemeClr val="bg1"/>
                  </a:solidFill>
                </a:endParaRPr>
              </a:p>
              <a:p>
                <a:endParaRPr lang="en-US" sz="171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160" t="-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08" name="Content Placeholder 9"/>
          <p:cNvSpPr>
            <a:spLocks noGrp="1"/>
          </p:cNvSpPr>
          <p:nvPr>
            <p:ph sz="half" idx="4294967295"/>
          </p:nvPr>
        </p:nvSpPr>
        <p:spPr>
          <a:xfrm>
            <a:off x="8188325" y="1273175"/>
            <a:ext cx="4003675" cy="4525963"/>
          </a:xfrm>
        </p:spPr>
        <p:txBody>
          <a:bodyPr>
            <a:normAutofit/>
          </a:bodyPr>
          <a:lstStyle/>
          <a:p>
            <a:pPr eaLnBrk="1" hangingPunct="1">
              <a:buFont typeface="Wingdings 2" charset="0"/>
              <a:buNone/>
            </a:pPr>
            <a:r>
              <a:rPr lang="en-US">
                <a:latin typeface="Franklin Gothic Book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82FBE7-FF9A-D54D-9C0A-CEAAADB42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1030" y="2863864"/>
            <a:ext cx="6092824" cy="352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65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Times"/>
                <a:cs typeface="Times"/>
              </a:rPr>
              <a:t>Purity measure: Gini Index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8CED6C-87A2-F74B-A3F2-59B97C6B3B11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/>
              <a:t> How do we measure impurity?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C4EC4D85-7975-E146-A3DD-ADD0272834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6401" y="1376362"/>
                <a:ext cx="10945812" cy="4500563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361950" indent="-361950" algn="l" defTabSz="914400" rtl="0" eaLnBrk="1" latinLnBrk="0" hangingPunct="1">
                  <a:lnSpc>
                    <a:spcPct val="90000"/>
                  </a:lnSpc>
                  <a:spcBef>
                    <a:spcPts val="1500"/>
                  </a:spcBef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1pPr>
                <a:lvl2pPr marL="715963" indent="-354013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2pPr>
                <a:lvl3pPr marL="1077913" indent="-36195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3pPr>
                <a:lvl4pPr marL="1431925" indent="-354013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4pPr>
                <a:lvl5pPr marL="1793875" indent="-36195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buFont typeface="Arial" panose="020B0604020202020204" pitchFamily="34" charset="0"/>
                  <a:buChar char="•"/>
                  <a:defRPr sz="1600" b="0" i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 dirty="0">
                    <a:latin typeface="+mj-lt"/>
                    <a:cs typeface="Times"/>
                  </a:rPr>
                  <a:t>Gini Index for rectangle </a:t>
                </a:r>
                <a:r>
                  <a:rPr lang="en-US" sz="1800" i="1" dirty="0">
                    <a:latin typeface="+mj-lt"/>
                    <a:cs typeface="Times"/>
                  </a:rPr>
                  <a:t>A </a:t>
                </a:r>
                <a:r>
                  <a:rPr lang="en-US" sz="1800" dirty="0">
                    <a:latin typeface="+mj-lt"/>
                    <a:cs typeface="Times"/>
                  </a:rPr>
                  <a:t>containing</a:t>
                </a:r>
                <a:r>
                  <a:rPr lang="en-US" sz="1800" i="1" dirty="0">
                    <a:latin typeface="+mj-lt"/>
                    <a:cs typeface="Times"/>
                  </a:rPr>
                  <a:t> m </a:t>
                </a:r>
                <a:r>
                  <a:rPr lang="en-US" sz="1800" dirty="0">
                    <a:latin typeface="+mj-lt"/>
                    <a:cs typeface="Times"/>
                  </a:rPr>
                  <a:t>records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1710" dirty="0"/>
                  <a:t>	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710" dirty="0">
                        <a:latin typeface="Cambria Math"/>
                      </a:rPr>
                      <m:t>Gin</m:t>
                    </m:r>
                    <m:r>
                      <m:rPr>
                        <m:nor/>
                      </m:rPr>
                      <a:rPr lang="en-US" sz="1710" dirty="0">
                        <a:latin typeface="Cambria Math"/>
                      </a:rPr>
                      <m:t>i</m:t>
                    </m:r>
                    <m:r>
                      <m:rPr>
                        <m:nor/>
                      </m:rPr>
                      <a:rPr lang="en-US" sz="1710" dirty="0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sz="1710" dirty="0">
                        <a:latin typeface="Cambria Math"/>
                      </a:rPr>
                      <m:t>index</m:t>
                    </m:r>
                    <m:r>
                      <m:rPr>
                        <m:nor/>
                      </m:rPr>
                      <a:rPr lang="en-US" sz="1710" dirty="0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sz="1710" dirty="0"/>
                      <m:t>I</m:t>
                    </m:r>
                    <m:r>
                      <m:rPr>
                        <m:nor/>
                      </m:rPr>
                      <a:rPr lang="en-US" sz="1710" dirty="0"/>
                      <m:t>(</m:t>
                    </m:r>
                    <m:r>
                      <m:rPr>
                        <m:nor/>
                      </m:rPr>
                      <a:rPr lang="en-US" sz="1710" dirty="0"/>
                      <m:t>A</m:t>
                    </m:r>
                    <m:r>
                      <m:rPr>
                        <m:nor/>
                      </m:rPr>
                      <a:rPr lang="en-US" sz="1710" dirty="0"/>
                      <m:t>) = 1 −</m:t>
                    </m:r>
                    <m:nary>
                      <m:naryPr>
                        <m:chr m:val="∑"/>
                        <m:limLoc m:val="undOvr"/>
                        <m:ctrlPr>
                          <a:rPr lang="en-US" sz="171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71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171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71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Sup>
                          <m:sSubSupPr>
                            <m:ctrlPr>
                              <a:rPr lang="en-US" sz="171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71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171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171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sz="1710" dirty="0">
                  <a:latin typeface="+mj-lt"/>
                  <a:cs typeface="Times"/>
                </a:endParaRPr>
              </a:p>
              <a:p>
                <a:pPr marL="487895" indent="-487895">
                  <a:buFont typeface="Arial" panose="020B0604020202020204" pitchFamily="34" charset="0"/>
                  <a:buNone/>
                </a:pPr>
                <a:r>
                  <a:rPr lang="en-US" sz="171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71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71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sz="171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710" dirty="0"/>
                  <a:t>= proportion of cases in rectangle </a:t>
                </a:r>
                <a:r>
                  <a:rPr lang="en-US" sz="1710" i="1" dirty="0"/>
                  <a:t>A</a:t>
                </a:r>
                <a:r>
                  <a:rPr lang="en-US" sz="1710" dirty="0"/>
                  <a:t> that belong to class </a:t>
                </a:r>
                <a:r>
                  <a:rPr lang="en-US" sz="1710" i="1" dirty="0"/>
                  <a:t>k</a:t>
                </a:r>
                <a:endParaRPr lang="en-US" sz="1710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1400" dirty="0"/>
                  <a:t>I(A) = 0 when all cases belong to same class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1400" dirty="0"/>
                  <a:t>Max value when all classes are equally represented (= 0.50 in binary case)</a:t>
                </a:r>
              </a:p>
              <a:p>
                <a:r>
                  <a:rPr lang="en-US" sz="1800" dirty="0">
                    <a:latin typeface="+mj-lt"/>
                    <a:cs typeface="Times"/>
                  </a:rPr>
                  <a:t>There are also other metrics, such as Cross entropy</a:t>
                </a:r>
              </a:p>
              <a:p>
                <a:pPr marL="487895" indent="-487895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710" i="1">
                          <a:latin typeface="Cambria Math"/>
                        </a:rPr>
                        <m:t>𝑒𝑛𝑡𝑟𝑜𝑝𝑦</m:t>
                      </m:r>
                      <m:r>
                        <a:rPr lang="en-US" sz="1710" i="1">
                          <a:latin typeface="Cambria Math"/>
                        </a:rPr>
                        <m:t> </m:t>
                      </m:r>
                      <m:d>
                        <m:dPr>
                          <m:ctrlPr>
                            <a:rPr lang="en-US" sz="171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710" i="1">
                              <a:latin typeface="Cambria Math"/>
                            </a:rPr>
                            <m:t>𝐴</m:t>
                          </m:r>
                        </m:e>
                      </m:d>
                      <m:r>
                        <a:rPr lang="en-US" sz="1710" i="1">
                          <a:latin typeface="Cambria Math"/>
                        </a:rPr>
                        <m:t>= −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71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710" i="1">
                              <a:latin typeface="Cambria Math"/>
                            </a:rPr>
                            <m:t>𝑘</m:t>
                          </m:r>
                          <m:r>
                            <a:rPr lang="en-US" sz="171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1710" i="1">
                              <a:latin typeface="Cambria Math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sz="171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710" i="1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710" i="1">
                                  <a:latin typeface="Cambria Math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171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10" i="1">
                              <a:latin typeface="Cambria Math"/>
                            </a:rPr>
                            <m:t>𝑙𝑜𝑔</m:t>
                          </m:r>
                        </m:e>
                        <m:sub>
                          <m:r>
                            <a:rPr lang="en-US" sz="1710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1710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171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10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171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1710" i="1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sz="1400" dirty="0"/>
                  <a:t>Entropy is always between 0 and 1</a:t>
                </a:r>
              </a:p>
              <a:p>
                <a:pPr lvl="1"/>
                <a:r>
                  <a:rPr lang="en-US" sz="1400" dirty="0"/>
                  <a:t>Quite similar to Gini Index</a:t>
                </a:r>
              </a:p>
              <a:p>
                <a:r>
                  <a:rPr lang="en-US" sz="1800" dirty="0"/>
                  <a:t>Measure the purity of each part by a potential split and find the total purity by calculating the weighted average purity.</a:t>
                </a:r>
              </a:p>
              <a:p>
                <a:endParaRPr lang="en-US" dirty="0"/>
              </a:p>
              <a:p>
                <a:pPr marL="487895" indent="-487895">
                  <a:buFont typeface="Arial" panose="020B0604020202020204" pitchFamily="34" charset="0"/>
                  <a:buNone/>
                </a:pPr>
                <a:endParaRPr lang="en-US" dirty="0"/>
              </a:p>
              <a:p>
                <a:endParaRPr lang="en-US" sz="1710" dirty="0">
                  <a:latin typeface="+mj-lt"/>
                  <a:cs typeface="Times"/>
                </a:endParaRPr>
              </a:p>
              <a:p>
                <a:endParaRPr lang="en-US" sz="1710" dirty="0">
                  <a:latin typeface="+mj-lt"/>
                  <a:cs typeface="Times"/>
                </a:endParaRPr>
              </a:p>
            </p:txBody>
          </p:sp>
        </mc:Choice>
        <mc:Fallback xmlns="">
          <p:sp>
            <p:nvSpPr>
              <p:cNvPr id="9" name="Content Placeholder 4">
                <a:extLst>
                  <a:ext uri="{FF2B5EF4-FFF2-40B4-BE49-F238E27FC236}">
                    <a16:creationId xmlns:a16="http://schemas.microsoft.com/office/drawing/2014/main" id="{C4EC4D85-7975-E146-A3DD-ADD027283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01" y="1376362"/>
                <a:ext cx="10945812" cy="4500563"/>
              </a:xfrm>
              <a:prstGeom prst="rect">
                <a:avLst/>
              </a:prstGeom>
              <a:blipFill>
                <a:blip r:embed="rId3"/>
                <a:stretch>
                  <a:fillRect l="-464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4316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How splitting is done in CART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3CFC2C6-E3C4-8246-9589-1A60B1584872}"/>
              </a:ext>
            </a:extLst>
          </p:cNvPr>
          <p:cNvCxnSpPr>
            <a:cxnSpLocks/>
          </p:cNvCxnSpPr>
          <p:nvPr/>
        </p:nvCxnSpPr>
        <p:spPr>
          <a:xfrm>
            <a:off x="2895601" y="4077945"/>
            <a:ext cx="520144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05F30A-505C-B24E-AADA-8D39A869A5D6}"/>
              </a:ext>
            </a:extLst>
          </p:cNvPr>
          <p:cNvCxnSpPr>
            <a:cxnSpLocks/>
          </p:cNvCxnSpPr>
          <p:nvPr/>
        </p:nvCxnSpPr>
        <p:spPr>
          <a:xfrm>
            <a:off x="3495279" y="5559612"/>
            <a:ext cx="520144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6C140CD-8699-F646-8B2D-63154147A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82" y="1298387"/>
            <a:ext cx="6046924" cy="46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70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How splitting is done in CART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D8F955-B7BC-0247-A12B-59B93EA795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55976" y="1298387"/>
            <a:ext cx="5181600" cy="4379866"/>
          </a:xfrm>
        </p:spPr>
        <p:txBody>
          <a:bodyPr wrap="square" tIns="0" bIns="0" anchor="t" anchorCtr="0"/>
          <a:lstStyle/>
          <a:p>
            <a:pPr marL="514350" indent="-514350">
              <a:buFont typeface="+mj-lt"/>
              <a:buAutoNum type="romanLcPeriod"/>
            </a:pPr>
            <a:r>
              <a:rPr lang="en-US" sz="1800" dirty="0"/>
              <a:t>Find the </a:t>
            </a:r>
            <a:r>
              <a:rPr lang="en-US" sz="1800" dirty="0" err="1"/>
              <a:t>gini</a:t>
            </a:r>
            <a:r>
              <a:rPr lang="en-US" sz="1800" dirty="0"/>
              <a:t> index of a split at </a:t>
            </a:r>
            <a:r>
              <a:rPr lang="en-US" sz="1800" u="sng" dirty="0"/>
              <a:t>percent almost watched =0.25</a:t>
            </a:r>
            <a:r>
              <a:rPr lang="en-US" sz="1800" dirty="0"/>
              <a:t>, for the data points on the right</a:t>
            </a:r>
          </a:p>
          <a:p>
            <a:pPr marL="514350" indent="-514350">
              <a:buFont typeface="+mj-lt"/>
              <a:buAutoNum type="romanLcPeriod"/>
            </a:pPr>
            <a:r>
              <a:rPr lang="en-US" sz="1800" dirty="0"/>
              <a:t>Draw the resulting tree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3CFC2C6-E3C4-8246-9589-1A60B1584872}"/>
              </a:ext>
            </a:extLst>
          </p:cNvPr>
          <p:cNvCxnSpPr>
            <a:cxnSpLocks/>
          </p:cNvCxnSpPr>
          <p:nvPr/>
        </p:nvCxnSpPr>
        <p:spPr>
          <a:xfrm>
            <a:off x="2895601" y="4077945"/>
            <a:ext cx="520144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05F30A-505C-B24E-AADA-8D39A869A5D6}"/>
              </a:ext>
            </a:extLst>
          </p:cNvPr>
          <p:cNvCxnSpPr>
            <a:cxnSpLocks/>
          </p:cNvCxnSpPr>
          <p:nvPr/>
        </p:nvCxnSpPr>
        <p:spPr>
          <a:xfrm>
            <a:off x="3495279" y="5559612"/>
            <a:ext cx="520144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3F9AE6F-6366-8940-894F-714894FA6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82" y="1298387"/>
            <a:ext cx="6046924" cy="46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58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How splitting is done in CART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3CFC2C6-E3C4-8246-9589-1A60B1584872}"/>
              </a:ext>
            </a:extLst>
          </p:cNvPr>
          <p:cNvCxnSpPr>
            <a:cxnSpLocks/>
          </p:cNvCxnSpPr>
          <p:nvPr/>
        </p:nvCxnSpPr>
        <p:spPr>
          <a:xfrm>
            <a:off x="2895601" y="4077945"/>
            <a:ext cx="520144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05F30A-505C-B24E-AADA-8D39A869A5D6}"/>
              </a:ext>
            </a:extLst>
          </p:cNvPr>
          <p:cNvCxnSpPr>
            <a:cxnSpLocks/>
          </p:cNvCxnSpPr>
          <p:nvPr/>
        </p:nvCxnSpPr>
        <p:spPr>
          <a:xfrm>
            <a:off x="3495279" y="5559612"/>
            <a:ext cx="5201443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EAB991C-617B-9049-9B65-87EE48A60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82" y="1298387"/>
            <a:ext cx="6046924" cy="467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06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754" y="1917689"/>
            <a:ext cx="7787421" cy="3949093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2647827" y="4044745"/>
            <a:ext cx="72042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541829" y="4044746"/>
            <a:ext cx="0" cy="1724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403873" y="4044746"/>
            <a:ext cx="0" cy="1724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709402" y="2012787"/>
            <a:ext cx="6559809" cy="197038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14" dirty="0">
              <a:latin typeface="Times"/>
              <a:cs typeface="Time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709401" y="4044745"/>
            <a:ext cx="2765798" cy="149598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14" dirty="0">
              <a:latin typeface="Times"/>
              <a:cs typeface="Time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763678" y="4416182"/>
            <a:ext cx="517047" cy="49264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14" dirty="0">
                <a:latin typeface="Times"/>
                <a:cs typeface="Times"/>
              </a:rPr>
              <a:t>0.2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327491" y="4348546"/>
            <a:ext cx="492644" cy="6813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14" dirty="0">
                <a:latin typeface="Times"/>
                <a:cs typeface="Times"/>
              </a:rPr>
              <a:t>0.5</a:t>
            </a:r>
          </a:p>
        </p:txBody>
      </p:sp>
    </p:spTree>
    <p:extLst>
      <p:ext uri="{BB962C8B-B14F-4D97-AF65-F5344CB8AC3E}">
        <p14:creationId xmlns:p14="http://schemas.microsoft.com/office/powerpoint/2010/main" val="230240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070" y="2012787"/>
            <a:ext cx="7496057" cy="3801339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2647827" y="4044745"/>
            <a:ext cx="72042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541829" y="4044746"/>
            <a:ext cx="0" cy="1724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403873" y="4044746"/>
            <a:ext cx="0" cy="1724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709402" y="2012787"/>
            <a:ext cx="6559809" cy="197038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14" dirty="0">
              <a:latin typeface="Times"/>
              <a:cs typeface="Time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763678" y="4416182"/>
            <a:ext cx="517047" cy="49264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14" dirty="0">
                <a:latin typeface="Times"/>
                <a:cs typeface="Times"/>
              </a:rPr>
              <a:t>0.2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327491" y="4348546"/>
            <a:ext cx="492644" cy="6813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14" dirty="0">
                <a:latin typeface="Times"/>
                <a:cs typeface="Times"/>
              </a:rPr>
              <a:t>0.5</a:t>
            </a:r>
          </a:p>
        </p:txBody>
      </p:sp>
    </p:spTree>
    <p:extLst>
      <p:ext uri="{BB962C8B-B14F-4D97-AF65-F5344CB8AC3E}">
        <p14:creationId xmlns:p14="http://schemas.microsoft.com/office/powerpoint/2010/main" val="1663605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3200" dirty="0">
                <a:latin typeface="Times"/>
                <a:cs typeface="Times"/>
              </a:rPr>
              <a:t>Trees and Rules</a:t>
            </a:r>
          </a:p>
        </p:txBody>
      </p:sp>
      <p:sp>
        <p:nvSpPr>
          <p:cNvPr id="7171" name="Content Placeholder 3"/>
          <p:cNvSpPr>
            <a:spLocks noGrp="1"/>
          </p:cNvSpPr>
          <p:nvPr>
            <p:ph idx="1"/>
          </p:nvPr>
        </p:nvSpPr>
        <p:spPr>
          <a:xfrm>
            <a:off x="513691" y="1280614"/>
            <a:ext cx="11164276" cy="4244719"/>
          </a:xfrm>
        </p:spPr>
        <p:txBody>
          <a:bodyPr>
            <a:normAutofit/>
          </a:bodyPr>
          <a:lstStyle/>
          <a:p>
            <a:r>
              <a:rPr lang="en-US" b="0" dirty="0">
                <a:solidFill>
                  <a:schemeClr val="bg1"/>
                </a:solidFill>
                <a:cs typeface="Times"/>
              </a:rPr>
              <a:t>Goal: Classify or predict an outcome based on a set of predictors</a:t>
            </a:r>
          </a:p>
          <a:p>
            <a:r>
              <a:rPr lang="en-US" b="0" dirty="0">
                <a:solidFill>
                  <a:schemeClr val="bg1"/>
                </a:solidFill>
                <a:cs typeface="Times"/>
              </a:rPr>
              <a:t>The output is a set of rules</a:t>
            </a:r>
          </a:p>
          <a:p>
            <a:r>
              <a:rPr lang="en-US" b="0" dirty="0">
                <a:solidFill>
                  <a:schemeClr val="bg1"/>
                </a:solidFill>
                <a:cs typeface="Times"/>
              </a:rPr>
              <a:t>Example: </a:t>
            </a:r>
          </a:p>
          <a:p>
            <a:pPr lvl="1"/>
            <a:r>
              <a:rPr lang="en-US" sz="1800" b="0" dirty="0">
                <a:cs typeface="Times"/>
              </a:rPr>
              <a:t>Goal:  Classify a loan as paid back or charged off.</a:t>
            </a:r>
          </a:p>
          <a:p>
            <a:pPr lvl="1"/>
            <a:r>
              <a:rPr lang="en-US" sz="1800" b="0" dirty="0">
                <a:cs typeface="Times"/>
              </a:rPr>
              <a:t>Rule might be “</a:t>
            </a:r>
            <a:r>
              <a:rPr lang="en-US" sz="1800" b="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"/>
              </a:rPr>
              <a:t>IF (Term =60 months) AND (amount&gt;11000) THEN Class = 1 (charged off)”</a:t>
            </a:r>
          </a:p>
          <a:p>
            <a:pPr eaLnBrk="1" hangingPunct="1"/>
            <a:r>
              <a:rPr lang="en-US" b="0" dirty="0">
                <a:solidFill>
                  <a:schemeClr val="bg1"/>
                </a:solidFill>
                <a:cs typeface="Times"/>
              </a:rPr>
              <a:t>Also called CART, Decision Trees, or just Trees</a:t>
            </a:r>
          </a:p>
          <a:p>
            <a:pPr eaLnBrk="1" hangingPunct="1"/>
            <a:r>
              <a:rPr lang="en-US" b="0" dirty="0">
                <a:solidFill>
                  <a:schemeClr val="bg1"/>
                </a:solidFill>
                <a:cs typeface="Times"/>
              </a:rPr>
              <a:t>Rules are represented by tree diagrams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BA28B-BFD0-4311-8C2E-A04C0099872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04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717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717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4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1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" dur="1000" fill="hold"/>
                                            <p:tgtEl>
                                              <p:spTgt spid="7171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4" dur="1000" fill="hold"/>
                                            <p:tgtEl>
                                              <p:spTgt spid="7171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4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1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7171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7171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1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3" dur="1000" fill="hold"/>
                                            <p:tgtEl>
                                              <p:spTgt spid="7171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4" dur="1000" fill="hold"/>
                                            <p:tgtEl>
                                              <p:spTgt spid="7171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accel="50000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1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1000" fill="hold"/>
                                            <p:tgtEl>
                                              <p:spTgt spid="7171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7171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" presetClass="entr" presetSubtype="4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1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3" dur="1000" fill="hold"/>
                                            <p:tgtEl>
                                              <p:spTgt spid="7171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4" dur="1000" fill="hold"/>
                                            <p:tgtEl>
                                              <p:spTgt spid="7171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" presetClass="entr" presetSubtype="4" accel="50000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1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9" dur="1000" fill="hold"/>
                                            <p:tgtEl>
                                              <p:spTgt spid="7171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0" dur="1000" fill="hold"/>
                                            <p:tgtEl>
                                              <p:spTgt spid="7171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171" grpId="0" uiExpand="1" build="p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717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717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4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1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7171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000" fill="hold"/>
                                            <p:tgtEl>
                                              <p:spTgt spid="7171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4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1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7171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7171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1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7171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7171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4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1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7171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7171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" presetClass="entr" presetSubtype="4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1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7171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7171">
                                                <p:txEl>
                                                  <p:pRg st="5" end="5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" presetClass="entr" presetSubtype="4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71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7171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7171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171" grpId="0" uiExpand="1" build="p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Times"/>
                <a:cs typeface="Times"/>
              </a:rPr>
              <a:t>Recursive Partitioning Steps</a:t>
            </a:r>
          </a:p>
        </p:txBody>
      </p:sp>
      <p:sp>
        <p:nvSpPr>
          <p:cNvPr id="11267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90952" indent="-390952" algn="l">
              <a:buFont typeface="+mj-lt"/>
              <a:buAutoNum type="arabicPeriod"/>
            </a:pPr>
            <a:r>
              <a:rPr lang="en-US" sz="2000" b="0" dirty="0">
                <a:solidFill>
                  <a:schemeClr val="bg1"/>
                </a:solidFill>
                <a:latin typeface="+mj-lt"/>
                <a:cs typeface="Times"/>
              </a:rPr>
              <a:t>Pick one of the predictor variables, </a:t>
            </a:r>
            <a:r>
              <a:rPr lang="en-US" sz="2000" b="0" i="1" dirty="0">
                <a:solidFill>
                  <a:schemeClr val="bg1"/>
                </a:solidFill>
                <a:latin typeface="+mj-lt"/>
                <a:cs typeface="Times"/>
              </a:rPr>
              <a:t>x</a:t>
            </a:r>
            <a:r>
              <a:rPr lang="en-US" sz="2000" b="0" baseline="-25000" dirty="0">
                <a:solidFill>
                  <a:schemeClr val="bg1"/>
                </a:solidFill>
                <a:latin typeface="+mj-lt"/>
                <a:cs typeface="Times"/>
              </a:rPr>
              <a:t>i</a:t>
            </a:r>
            <a:endParaRPr lang="en-US" sz="2000" b="0" dirty="0">
              <a:solidFill>
                <a:schemeClr val="bg1"/>
              </a:solidFill>
              <a:latin typeface="+mj-lt"/>
              <a:cs typeface="Times"/>
            </a:endParaRPr>
          </a:p>
          <a:p>
            <a:pPr marL="390952" indent="-390952" algn="l">
              <a:buFont typeface="+mj-lt"/>
              <a:buAutoNum type="arabicPeriod"/>
            </a:pPr>
            <a:r>
              <a:rPr lang="en-US" sz="2000" b="0" dirty="0">
                <a:solidFill>
                  <a:schemeClr val="bg1"/>
                </a:solidFill>
                <a:latin typeface="+mj-lt"/>
                <a:cs typeface="Times"/>
              </a:rPr>
              <a:t>Pick a value of </a:t>
            </a:r>
            <a:r>
              <a:rPr lang="en-US" sz="2000" b="0" i="1" dirty="0">
                <a:solidFill>
                  <a:schemeClr val="bg1"/>
                </a:solidFill>
                <a:latin typeface="+mj-lt"/>
                <a:cs typeface="Times"/>
              </a:rPr>
              <a:t>x</a:t>
            </a:r>
            <a:r>
              <a:rPr lang="en-US" sz="2000" b="0" baseline="-25000" dirty="0">
                <a:solidFill>
                  <a:schemeClr val="bg1"/>
                </a:solidFill>
                <a:latin typeface="+mj-lt"/>
                <a:cs typeface="Times"/>
              </a:rPr>
              <a:t>i, </a:t>
            </a:r>
            <a:r>
              <a:rPr lang="en-US" sz="2000" b="0" dirty="0">
                <a:solidFill>
                  <a:schemeClr val="bg1"/>
                </a:solidFill>
                <a:latin typeface="+mj-lt"/>
                <a:cs typeface="Times"/>
              </a:rPr>
              <a:t>say </a:t>
            </a:r>
            <a:r>
              <a:rPr lang="en-US" sz="2000" b="0" i="1" dirty="0" err="1">
                <a:solidFill>
                  <a:schemeClr val="bg1"/>
                </a:solidFill>
                <a:latin typeface="+mj-lt"/>
                <a:cs typeface="Times"/>
              </a:rPr>
              <a:t>s</a:t>
            </a:r>
            <a:r>
              <a:rPr lang="en-US" sz="2000" b="0" baseline="-25000" dirty="0" err="1">
                <a:solidFill>
                  <a:schemeClr val="bg1"/>
                </a:solidFill>
                <a:latin typeface="+mj-lt"/>
                <a:cs typeface="Times"/>
              </a:rPr>
              <a:t>i</a:t>
            </a:r>
            <a:r>
              <a:rPr lang="en-US" sz="2000" b="0" dirty="0">
                <a:solidFill>
                  <a:schemeClr val="bg1"/>
                </a:solidFill>
                <a:latin typeface="+mj-lt"/>
                <a:cs typeface="Times"/>
              </a:rPr>
              <a:t>, that divides the training data into two (not necessarily equal) portions</a:t>
            </a:r>
          </a:p>
          <a:p>
            <a:pPr marL="390952" indent="-390952" algn="l">
              <a:buFont typeface="+mj-lt"/>
              <a:buAutoNum type="arabicPeriod"/>
            </a:pPr>
            <a:r>
              <a:rPr lang="en-US" sz="2000" b="0" dirty="0">
                <a:solidFill>
                  <a:schemeClr val="bg1"/>
                </a:solidFill>
                <a:latin typeface="+mj-lt"/>
                <a:cs typeface="Times"/>
              </a:rPr>
              <a:t>Measure how “pure” or homogeneous each of the resulting portions are  </a:t>
            </a:r>
          </a:p>
          <a:p>
            <a:pPr marL="559492" lvl="1" indent="-390952"/>
            <a:r>
              <a:rPr lang="en-US" sz="1200" dirty="0">
                <a:latin typeface="+mj-lt"/>
                <a:cs typeface="Times"/>
              </a:rPr>
              <a:t>“Pure” = containing records of mostly one class</a:t>
            </a:r>
          </a:p>
          <a:p>
            <a:pPr marL="390952" indent="-390952" algn="l">
              <a:buFont typeface="+mj-lt"/>
              <a:buAutoNum type="arabicPeriod"/>
            </a:pPr>
            <a:r>
              <a:rPr lang="en-US" sz="2000" b="0" dirty="0">
                <a:solidFill>
                  <a:schemeClr val="bg1"/>
                </a:solidFill>
                <a:latin typeface="+mj-lt"/>
                <a:cs typeface="Times"/>
              </a:rPr>
              <a:t>Algorithm tries different values of</a:t>
            </a:r>
            <a:r>
              <a:rPr lang="en-US" sz="2000" b="0" i="1" dirty="0">
                <a:solidFill>
                  <a:schemeClr val="bg1"/>
                </a:solidFill>
                <a:cs typeface="Times"/>
              </a:rPr>
              <a:t> x</a:t>
            </a:r>
            <a:r>
              <a:rPr lang="en-US" sz="2000" b="0" baseline="-25000" dirty="0">
                <a:solidFill>
                  <a:schemeClr val="bg1"/>
                </a:solidFill>
                <a:cs typeface="Times"/>
              </a:rPr>
              <a:t>i, </a:t>
            </a:r>
            <a:r>
              <a:rPr lang="en-US" sz="2000" b="0" dirty="0">
                <a:solidFill>
                  <a:schemeClr val="bg1"/>
                </a:solidFill>
                <a:cs typeface="Times"/>
              </a:rPr>
              <a:t>say </a:t>
            </a:r>
            <a:r>
              <a:rPr lang="en-US" sz="2000" b="0" i="1" dirty="0" err="1">
                <a:solidFill>
                  <a:schemeClr val="bg1"/>
                </a:solidFill>
                <a:cs typeface="Times"/>
              </a:rPr>
              <a:t>s</a:t>
            </a:r>
            <a:r>
              <a:rPr lang="en-US" sz="2000" b="0" baseline="-25000" dirty="0" err="1">
                <a:solidFill>
                  <a:schemeClr val="bg1"/>
                </a:solidFill>
                <a:cs typeface="Times"/>
              </a:rPr>
              <a:t>i</a:t>
            </a:r>
            <a:r>
              <a:rPr lang="en-US" sz="2000" b="0" baseline="-25000" dirty="0">
                <a:solidFill>
                  <a:schemeClr val="bg1"/>
                </a:solidFill>
                <a:latin typeface="+mj-lt"/>
                <a:cs typeface="Times"/>
              </a:rPr>
              <a:t> </a:t>
            </a:r>
            <a:r>
              <a:rPr lang="en-US" sz="2000" b="0" dirty="0">
                <a:solidFill>
                  <a:schemeClr val="bg1"/>
                </a:solidFill>
                <a:latin typeface="+mj-lt"/>
                <a:cs typeface="Times"/>
              </a:rPr>
              <a:t>to maximize purity in initial split</a:t>
            </a:r>
          </a:p>
          <a:p>
            <a:pPr marL="390952" indent="-390952" algn="l">
              <a:buFont typeface="+mj-lt"/>
              <a:buAutoNum type="arabicPeriod"/>
            </a:pPr>
            <a:r>
              <a:rPr lang="en-US" sz="2000" b="0" dirty="0">
                <a:solidFill>
                  <a:schemeClr val="bg1"/>
                </a:solidFill>
                <a:latin typeface="+mj-lt"/>
                <a:cs typeface="Times"/>
              </a:rPr>
              <a:t>After you get a “maximum purity” split, repeat the process for a second split, and so on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9C100741-242D-314E-9D0C-3CAA74816E4A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3496021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5B670-284F-614E-9497-468CE354A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BBC </a:t>
            </a:r>
            <a:r>
              <a:rPr lang="en-US" dirty="0" err="1"/>
              <a:t>iPlayer</a:t>
            </a:r>
            <a:r>
              <a:rPr lang="en-US" dirty="0"/>
              <a:t> Data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C9D3572-B24A-9B44-A33B-1564EA417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688" y="1425618"/>
            <a:ext cx="6583977" cy="430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69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Times"/>
                <a:cs typeface="Times"/>
              </a:rPr>
              <a:t>From scores to classification</a:t>
            </a:r>
          </a:p>
        </p:txBody>
      </p:sp>
      <p:sp>
        <p:nvSpPr>
          <p:cNvPr id="26627" name="Rectangle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1600" dirty="0">
                <a:latin typeface="+mj-lt"/>
                <a:cs typeface="Times"/>
              </a:rPr>
              <a:t>Each leaf node label is determined by “voting” of the records within it, and by the cutoff value</a:t>
            </a:r>
          </a:p>
          <a:p>
            <a:pPr eaLnBrk="1" hangingPunct="1">
              <a:lnSpc>
                <a:spcPct val="90000"/>
              </a:lnSpc>
            </a:pPr>
            <a:r>
              <a:rPr lang="en-US" sz="1600" dirty="0">
                <a:latin typeface="+mj-lt"/>
                <a:cs typeface="Times"/>
              </a:rPr>
              <a:t>Records within each leaf node are from the training data</a:t>
            </a:r>
          </a:p>
          <a:p>
            <a:pPr eaLnBrk="1" hangingPunct="1">
              <a:lnSpc>
                <a:spcPct val="90000"/>
              </a:lnSpc>
            </a:pPr>
            <a:r>
              <a:rPr lang="en-US" sz="1600" dirty="0">
                <a:latin typeface="+mj-lt"/>
                <a:cs typeface="Times"/>
              </a:rPr>
              <a:t>Default cutoff=0.5 means that the leaf node’s label is the majority class.</a:t>
            </a:r>
          </a:p>
          <a:p>
            <a:pPr eaLnBrk="1" hangingPunct="1">
              <a:lnSpc>
                <a:spcPct val="90000"/>
              </a:lnSpc>
            </a:pPr>
            <a:r>
              <a:rPr lang="en-US" sz="1600" dirty="0">
                <a:latin typeface="+mj-lt"/>
                <a:cs typeface="Times"/>
              </a:rPr>
              <a:t>Cutoff = 0.75: requires majority of 75% or more “1” records in the leaf to label it a “1” node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6913CD-17A5-0449-A595-5627680DA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454" y="3141931"/>
            <a:ext cx="5166712" cy="337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490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Trees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en-US" sz="1539" dirty="0">
                    <a:latin typeface="+mj-lt"/>
                  </a:rPr>
                  <a:t>Assume that the response variable is continuous, hence we are trying to predict (not to classify, what is the difference again?)</a:t>
                </a:r>
              </a:p>
              <a:p>
                <a:pPr algn="just"/>
                <a:r>
                  <a:rPr lang="en-US" sz="1539" dirty="0">
                    <a:latin typeface="+mj-lt"/>
                    <a:cs typeface="Times"/>
                  </a:rPr>
                  <a:t>Impurity measured by sum of squared deviations from leaf mean</a:t>
                </a:r>
              </a:p>
              <a:p>
                <a:pPr algn="just"/>
                <a:r>
                  <a:rPr lang="en-US" sz="1539" dirty="0">
                    <a:latin typeface="+mj-lt"/>
                    <a:cs typeface="Times"/>
                  </a:rPr>
                  <a:t>Performance measured by RMSE (root mean squared error)</a:t>
                </a:r>
                <a:endParaRPr lang="en-US" sz="1539" dirty="0">
                  <a:latin typeface="+mj-lt"/>
                </a:endParaRPr>
              </a:p>
              <a:p>
                <a:r>
                  <a:rPr lang="en-US" sz="1539" dirty="0">
                    <a:latin typeface="+mj-lt"/>
                  </a:rPr>
                  <a:t>Find the split that minimizes the total error from the mean of each “box”.</a:t>
                </a:r>
              </a:p>
              <a:p>
                <a:pPr lvl="1"/>
                <a:r>
                  <a:rPr lang="en-US" sz="1400" dirty="0">
                    <a:solidFill>
                      <a:schemeClr val="bg1"/>
                    </a:solidFill>
                    <a:latin typeface="+mj-lt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bg1"/>
                    </a:solidFill>
                    <a:latin typeface="+mj-lt"/>
                  </a:rPr>
                  <a:t> denote the average of all the responses in the </a:t>
                </a:r>
                <a:r>
                  <a:rPr lang="en-US" sz="1400" i="1" dirty="0">
                    <a:solidFill>
                      <a:schemeClr val="bg1"/>
                    </a:solidFill>
                    <a:latin typeface="+mj-lt"/>
                  </a:rPr>
                  <a:t>j</a:t>
                </a:r>
                <a:r>
                  <a:rPr lang="en-US" sz="1400" dirty="0">
                    <a:solidFill>
                      <a:schemeClr val="bg1"/>
                    </a:solidFill>
                    <a:latin typeface="+mj-lt"/>
                  </a:rPr>
                  <a:t> the box</a:t>
                </a:r>
              </a:p>
              <a:p>
                <a:pPr lvl="1"/>
                <a:r>
                  <a:rPr lang="en-US" sz="1400" dirty="0">
                    <a:solidFill>
                      <a:schemeClr val="bg1"/>
                    </a:solidFill>
                    <a:latin typeface="+mj-lt"/>
                  </a:rPr>
                  <a:t>Find the error by estimating the response of all the observations in the </a:t>
                </a:r>
                <a:r>
                  <a:rPr lang="en-US" sz="1400" i="1" dirty="0">
                    <a:solidFill>
                      <a:schemeClr val="bg1"/>
                    </a:solidFill>
                    <a:latin typeface="+mj-lt"/>
                  </a:rPr>
                  <a:t>j</a:t>
                </a:r>
                <a:r>
                  <a:rPr lang="en-US" sz="1400" dirty="0">
                    <a:solidFill>
                      <a:schemeClr val="bg1"/>
                    </a:solidFill>
                    <a:latin typeface="+mj-lt"/>
                  </a:rPr>
                  <a:t> the box by the average of all these observations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bg1"/>
                    </a:solidFill>
                    <a:latin typeface="+mj-lt"/>
                  </a:rPr>
                  <a:t>)</a:t>
                </a:r>
              </a:p>
              <a:p>
                <a:pPr marL="307836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=∑</m:t>
                      </m:r>
                      <m:sSup>
                        <m:sSup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b="0" dirty="0">
                  <a:solidFill>
                    <a:schemeClr val="bg1"/>
                  </a:solidFill>
                  <a:latin typeface="+mj-lt"/>
                </a:endParaRPr>
              </a:p>
              <a:p>
                <a:pPr lvl="1"/>
                <a:r>
                  <a:rPr lang="en-US" sz="1400" dirty="0">
                    <a:solidFill>
                      <a:schemeClr val="bg1"/>
                    </a:solidFill>
                    <a:latin typeface="+mj-lt"/>
                  </a:rPr>
                  <a:t>Then find the total sum over all the boxes </a:t>
                </a:r>
              </a:p>
              <a:p>
                <a:pPr marL="2300913" lvl="8" indent="0">
                  <a:buNone/>
                </a:pPr>
                <a:r>
                  <a:rPr lang="en-US" sz="1050" dirty="0">
                    <a:solidFill>
                      <a:schemeClr val="bg1"/>
                    </a:solidFill>
                    <a:latin typeface="+mj-lt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∑</m:t>
                    </m:r>
                    <m:sSub>
                      <m:sSubPr>
                        <m:ctrlPr>
                          <a:rPr lang="en-US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050" dirty="0">
                    <a:solidFill>
                      <a:schemeClr val="bg1"/>
                    </a:solidFill>
                    <a:latin typeface="+mj-lt"/>
                  </a:rPr>
                  <a:t>	</a:t>
                </a:r>
              </a:p>
              <a:p>
                <a:pPr lvl="1"/>
                <a:r>
                  <a:rPr lang="en-US" sz="1400" dirty="0">
                    <a:solidFill>
                      <a:schemeClr val="bg1"/>
                    </a:solidFill>
                    <a:latin typeface="+mj-lt"/>
                  </a:rPr>
                  <a:t>Among all the splits pick the one that minimizes this sum	</a:t>
                </a:r>
              </a:p>
              <a:p>
                <a:pPr lvl="1"/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044" t="-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3565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Example: Prediction trees</a:t>
            </a:r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360504464"/>
              </p:ext>
            </p:extLst>
          </p:nvPr>
        </p:nvGraphicFramePr>
        <p:xfrm>
          <a:off x="3465679" y="3494506"/>
          <a:ext cx="2247990" cy="2468736"/>
        </p:xfrm>
        <a:graphic>
          <a:graphicData uri="http://schemas.openxmlformats.org/drawingml/2006/table">
            <a:tbl>
              <a:tblPr/>
              <a:tblGrid>
                <a:gridCol w="890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74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217">
                <a:tc>
                  <a:txBody>
                    <a:bodyPr/>
                    <a:lstStyle/>
                    <a:p>
                      <a:pPr algn="l" fontAlgn="b"/>
                      <a:r>
                        <a:rPr lang="en-GB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Viewed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Shows M2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764">
                <a:tc>
                  <a:txBody>
                    <a:bodyPr/>
                    <a:lstStyle/>
                    <a:p>
                      <a:pPr algn="r" fontAlgn="b"/>
                      <a:r>
                        <a:rPr lang="en-GB" sz="1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              10.0 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764">
                <a:tc>
                  <a:txBody>
                    <a:bodyPr/>
                    <a:lstStyle/>
                    <a:p>
                      <a:pPr algn="r" fontAlgn="b"/>
                      <a:r>
                        <a:rPr lang="en-GB" sz="1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              14.0 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764">
                <a:tc>
                  <a:txBody>
                    <a:bodyPr/>
                    <a:lstStyle/>
                    <a:p>
                      <a:pPr algn="r" fontAlgn="b"/>
                      <a:r>
                        <a:rPr lang="en-GB" sz="1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8.0 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764">
                <a:tc>
                  <a:txBody>
                    <a:bodyPr/>
                    <a:lstStyle/>
                    <a:p>
                      <a:pPr algn="r" fontAlgn="b"/>
                      <a:r>
                        <a:rPr lang="en-GB" sz="1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              10.0 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764">
                <a:tc>
                  <a:txBody>
                    <a:bodyPr/>
                    <a:lstStyle/>
                    <a:p>
                      <a:pPr algn="l" fontAlgn="b"/>
                      <a:r>
                        <a:rPr lang="en-GB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10.5 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280">
                <a:tc>
                  <a:txBody>
                    <a:bodyPr/>
                    <a:lstStyle/>
                    <a:p>
                      <a:pPr algn="l" fontAlgn="b"/>
                      <a:r>
                        <a:rPr lang="en-GB" sz="1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Sq</a:t>
                      </a:r>
                      <a:r>
                        <a:rPr lang="en-GB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Error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19 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891589"/>
              </p:ext>
            </p:extLst>
          </p:nvPr>
        </p:nvGraphicFramePr>
        <p:xfrm>
          <a:off x="7282797" y="2902581"/>
          <a:ext cx="2237130" cy="1836692"/>
        </p:xfrm>
        <a:graphic>
          <a:graphicData uri="http://schemas.openxmlformats.org/drawingml/2006/table">
            <a:tbl>
              <a:tblPr/>
              <a:tblGrid>
                <a:gridCol w="890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6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2764">
                <a:tc>
                  <a:txBody>
                    <a:bodyPr/>
                    <a:lstStyle/>
                    <a:p>
                      <a:pPr algn="l" fontAlgn="b"/>
                      <a:r>
                        <a:rPr lang="en-GB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Viewed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Shows M2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764">
                <a:tc>
                  <a:txBody>
                    <a:bodyPr/>
                    <a:lstStyle/>
                    <a:p>
                      <a:pPr algn="r" fontAlgn="b"/>
                      <a:r>
                        <a:rPr lang="en-GB" sz="1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900" b="0" i="0" u="none" strike="noStrike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              10.0 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764">
                <a:tc>
                  <a:txBody>
                    <a:bodyPr/>
                    <a:lstStyle/>
                    <a:p>
                      <a:pPr algn="r" fontAlgn="b"/>
                      <a:r>
                        <a:rPr lang="en-GB" sz="1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              14.0 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764">
                <a:tc>
                  <a:txBody>
                    <a:bodyPr/>
                    <a:lstStyle/>
                    <a:p>
                      <a:pPr algn="l" fontAlgn="b"/>
                      <a:r>
                        <a:rPr lang="en-GB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12.0 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764">
                <a:tc>
                  <a:txBody>
                    <a:bodyPr/>
                    <a:lstStyle/>
                    <a:p>
                      <a:pPr algn="l" fontAlgn="b"/>
                      <a:r>
                        <a:rPr lang="en-GB" sz="1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Sq</a:t>
                      </a:r>
                      <a:r>
                        <a:rPr lang="en-GB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Error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8 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20" name="Straight Arrow Connector 19"/>
          <p:cNvCxnSpPr>
            <a:cxnSpLocks/>
          </p:cNvCxnSpPr>
          <p:nvPr/>
        </p:nvCxnSpPr>
        <p:spPr>
          <a:xfrm flipV="1">
            <a:off x="5713669" y="3641477"/>
            <a:ext cx="1445980" cy="750769"/>
          </a:xfrm>
          <a:prstGeom prst="straightConnector1">
            <a:avLst/>
          </a:prstGeom>
          <a:ln w="28575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297914"/>
              </p:ext>
            </p:extLst>
          </p:nvPr>
        </p:nvGraphicFramePr>
        <p:xfrm>
          <a:off x="7215131" y="4852146"/>
          <a:ext cx="2304798" cy="1964908"/>
        </p:xfrm>
        <a:graphic>
          <a:graphicData uri="http://schemas.openxmlformats.org/drawingml/2006/table">
            <a:tbl>
              <a:tblPr/>
              <a:tblGrid>
                <a:gridCol w="9174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73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4818">
                <a:tc>
                  <a:txBody>
                    <a:bodyPr/>
                    <a:lstStyle/>
                    <a:p>
                      <a:pPr algn="l" fontAlgn="b"/>
                      <a:r>
                        <a:rPr lang="en-GB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 Viewed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Shows M2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818">
                <a:tc>
                  <a:txBody>
                    <a:bodyPr/>
                    <a:lstStyle/>
                    <a:p>
                      <a:pPr algn="r" fontAlgn="b"/>
                      <a:r>
                        <a:rPr lang="en-GB" sz="1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8.0 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818">
                <a:tc>
                  <a:txBody>
                    <a:bodyPr/>
                    <a:lstStyle/>
                    <a:p>
                      <a:pPr algn="r" fontAlgn="b"/>
                      <a:r>
                        <a:rPr lang="en-GB" sz="1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516" marR="6516" marT="651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9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               10.0 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818">
                <a:tc>
                  <a:txBody>
                    <a:bodyPr/>
                    <a:lstStyle/>
                    <a:p>
                      <a:pPr algn="l" fontAlgn="b"/>
                      <a:r>
                        <a:rPr lang="en-GB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9.0 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818">
                <a:tc>
                  <a:txBody>
                    <a:bodyPr/>
                    <a:lstStyle/>
                    <a:p>
                      <a:pPr algn="l" fontAlgn="b"/>
                      <a:r>
                        <a:rPr lang="en-GB" sz="1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Sq</a:t>
                      </a:r>
                      <a:r>
                        <a:rPr lang="en-GB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Error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2 </a:t>
                      </a:r>
                    </a:p>
                  </a:txBody>
                  <a:tcPr marL="6516" marR="6516" marT="651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22" name="Straight Arrow Connector 21"/>
          <p:cNvCxnSpPr>
            <a:cxnSpLocks/>
          </p:cNvCxnSpPr>
          <p:nvPr/>
        </p:nvCxnSpPr>
        <p:spPr>
          <a:xfrm>
            <a:off x="5713669" y="5025292"/>
            <a:ext cx="1445980" cy="217122"/>
          </a:xfrm>
          <a:prstGeom prst="straightConnector1">
            <a:avLst/>
          </a:prstGeom>
          <a:ln w="31750">
            <a:solidFill>
              <a:schemeClr val="tx2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/>
            <a:stCxn id="16" idx="1"/>
            <a:endCxn id="16" idx="3"/>
          </p:cNvCxnSpPr>
          <p:nvPr/>
        </p:nvCxnSpPr>
        <p:spPr>
          <a:xfrm>
            <a:off x="3465679" y="4728874"/>
            <a:ext cx="224799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0E33C39-F650-4E49-9C8D-B8911136A6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8" y="1376363"/>
            <a:ext cx="10944225" cy="2367199"/>
          </a:xfrm>
        </p:spPr>
        <p:txBody>
          <a:bodyPr vert="horz" lIns="0" tIns="72000" rIns="0" bIns="72000" rtlCol="0" anchor="t">
            <a:noAutofit/>
          </a:bodyPr>
          <a:lstStyle/>
          <a:p>
            <a:r>
              <a:rPr lang="en-US" sz="1539" dirty="0">
                <a:solidFill>
                  <a:schemeClr val="bg1"/>
                </a:solidFill>
              </a:rPr>
              <a:t>Consider an example with four records </a:t>
            </a:r>
          </a:p>
          <a:p>
            <a:r>
              <a:rPr lang="en-US" sz="1500" dirty="0"/>
              <a:t>Dependent variable is the '#Shows M2' and the independent variable is 'Time Viewed'</a:t>
            </a:r>
            <a:endParaRPr lang="en-US" sz="1500" dirty="0">
              <a:cs typeface="Arial"/>
            </a:endParaRPr>
          </a:p>
          <a:p>
            <a:r>
              <a:rPr lang="en-US" sz="1539" dirty="0">
                <a:solidFill>
                  <a:schemeClr val="bg1"/>
                </a:solidFill>
              </a:rPr>
              <a:t>What if we split at time viewed=50</a:t>
            </a:r>
          </a:p>
          <a:p>
            <a:r>
              <a:rPr lang="en-US" sz="1539" dirty="0">
                <a:solidFill>
                  <a:schemeClr val="bg1"/>
                </a:solidFill>
              </a:rPr>
              <a:t>We can evaluate the change in  squared error</a:t>
            </a:r>
          </a:p>
          <a:p>
            <a:pPr marL="715645" lvl="1" indent="-353695"/>
            <a:r>
              <a:rPr lang="en-US" sz="1026" dirty="0"/>
              <a:t>In the example initially total squared error is 19</a:t>
            </a:r>
            <a:endParaRPr lang="en-US" sz="1026" dirty="0">
              <a:cs typeface="Arial" panose="020B0604020202020204"/>
            </a:endParaRPr>
          </a:p>
          <a:p>
            <a:pPr marL="715645" lvl="1" indent="-353695"/>
            <a:r>
              <a:rPr lang="en-US" sz="1026" dirty="0"/>
              <a:t>After the split it is 8+2=10</a:t>
            </a:r>
            <a:endParaRPr lang="en-US" sz="1026" dirty="0">
              <a:cs typeface="Arial" panose="020B0604020202020204"/>
            </a:endParaRPr>
          </a:p>
          <a:p>
            <a:endParaRPr lang="en-GB" sz="153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93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noFill/>
        </p:spPr>
        <p:txBody>
          <a:bodyPr/>
          <a:lstStyle/>
          <a:p>
            <a:r>
              <a:rPr lang="en-GB" dirty="0"/>
              <a:t>When should we stop splitting?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9BD6FA6A-A86D-4D06-AFF9-1E656D8048A1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394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5B670-284F-614E-9497-468CE354A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BBC </a:t>
            </a:r>
            <a:r>
              <a:rPr lang="en-US" dirty="0" err="1"/>
              <a:t>iPlayer</a:t>
            </a:r>
            <a:r>
              <a:rPr lang="en-US" dirty="0"/>
              <a:t> Data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C9D3572-B24A-9B44-A33B-1564EA417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73" y="1953846"/>
            <a:ext cx="4640577" cy="3032369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03354C56-DDEC-134B-8897-FEA65F39EC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1122CB-EF22-AB4F-9BDC-4B616F768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024" y="1402861"/>
            <a:ext cx="6557515" cy="405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34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The Overfitting Problem </a:t>
            </a:r>
          </a:p>
        </p:txBody>
      </p:sp>
      <p:sp>
        <p:nvSpPr>
          <p:cNvPr id="29699" name="Content Placeholder 3"/>
          <p:cNvSpPr>
            <a:spLocks noGrp="1"/>
          </p:cNvSpPr>
          <p:nvPr>
            <p:ph type="body" sz="quarter" idx="10"/>
          </p:nvPr>
        </p:nvSpPr>
        <p:spPr>
          <a:xfrm>
            <a:off x="493958" y="869126"/>
            <a:ext cx="4332262" cy="4139277"/>
          </a:xfrm>
        </p:spPr>
        <p:txBody>
          <a:bodyPr>
            <a:normAutofit/>
          </a:bodyPr>
          <a:lstStyle/>
          <a:p>
            <a:pPr marL="285750" indent="-285750" algn="l" eaLnBrk="1" hangingPunct="1">
              <a:buFont typeface="Arial" panose="020B0604020202020204" pitchFamily="34" charset="0"/>
              <a:buChar char="•"/>
            </a:pPr>
            <a:r>
              <a:rPr lang="en-US" sz="1539" dirty="0">
                <a:latin typeface="+mj-lt"/>
                <a:cs typeface="Times"/>
              </a:rPr>
              <a:t>Natural end of process is 100% purity in each leaf</a:t>
            </a:r>
          </a:p>
          <a:p>
            <a:pPr marL="285750" indent="-285750" algn="l" eaLnBrk="1" hangingPunct="1">
              <a:buFont typeface="Arial" panose="020B0604020202020204" pitchFamily="34" charset="0"/>
              <a:buChar char="•"/>
            </a:pPr>
            <a:r>
              <a:rPr lang="en-US" sz="1539" dirty="0">
                <a:latin typeface="+mj-lt"/>
                <a:cs typeface="Times"/>
              </a:rPr>
              <a:t>This overfits the data, which end up fitting noise in the data</a:t>
            </a:r>
          </a:p>
          <a:p>
            <a:pPr marL="285750" indent="-285750" algn="l" eaLnBrk="1" hangingPunct="1">
              <a:buFont typeface="Arial" panose="020B0604020202020204" pitchFamily="34" charset="0"/>
              <a:buChar char="•"/>
            </a:pPr>
            <a:r>
              <a:rPr lang="en-US" sz="1539" dirty="0">
                <a:latin typeface="+mj-lt"/>
                <a:cs typeface="Times"/>
              </a:rPr>
              <a:t>Overfitting leads to low predictive accuracy of new data</a:t>
            </a:r>
          </a:p>
          <a:p>
            <a:pPr marL="285750" indent="-285750" algn="l" eaLnBrk="1" hangingPunct="1">
              <a:buFont typeface="Arial" panose="020B0604020202020204" pitchFamily="34" charset="0"/>
              <a:buChar char="•"/>
            </a:pPr>
            <a:r>
              <a:rPr lang="en-US" sz="1539" dirty="0">
                <a:latin typeface="+mj-lt"/>
                <a:cs typeface="Times"/>
              </a:rPr>
              <a:t>Past a certain point, the error rate for the validation data starts to increase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C14C6-7038-824B-8FEC-8FCE16317816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Stopping Tree Growth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2FFD7C8-DC9C-6F46-A579-CAD6B4F249F5}"/>
              </a:ext>
            </a:extLst>
          </p:cNvPr>
          <p:cNvGrpSpPr/>
          <p:nvPr/>
        </p:nvGrpSpPr>
        <p:grpSpPr>
          <a:xfrm>
            <a:off x="5011742" y="1652044"/>
            <a:ext cx="6772269" cy="3236746"/>
            <a:chOff x="5009610" y="2144414"/>
            <a:chExt cx="6772269" cy="3236746"/>
          </a:xfrm>
        </p:grpSpPr>
        <p:pic>
          <p:nvPicPr>
            <p:cNvPr id="5" name="Content Placeholder 6" descr="CT-overfit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28" b="5428"/>
            <a:stretch>
              <a:fillRect/>
            </a:stretch>
          </p:blipFill>
          <p:spPr bwMode="gray">
            <a:xfrm>
              <a:off x="5009610" y="2144414"/>
              <a:ext cx="6772269" cy="3236746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 flipH="1">
              <a:off x="7979506" y="5104161"/>
              <a:ext cx="229772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10000"/>
                    </a:schemeClr>
                  </a:solidFill>
                </a:rPr>
                <a:t>Size of the tree 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A24F6768-E773-4449-9526-F389F2C131B9}"/>
              </a:ext>
            </a:extLst>
          </p:cNvPr>
          <p:cNvSpPr/>
          <p:nvPr/>
        </p:nvSpPr>
        <p:spPr>
          <a:xfrm>
            <a:off x="6602223" y="5127803"/>
            <a:ext cx="50565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Determine when to </a:t>
            </a:r>
            <a:r>
              <a:rPr lang="en-US" u="sng" dirty="0">
                <a:solidFill>
                  <a:schemeClr val="bg1"/>
                </a:solidFill>
              </a:rPr>
              <a:t>stop</a:t>
            </a:r>
            <a:r>
              <a:rPr lang="en-US" dirty="0">
                <a:solidFill>
                  <a:schemeClr val="bg1"/>
                </a:solidFill>
              </a:rPr>
              <a:t> splitting</a:t>
            </a:r>
          </a:p>
          <a:p>
            <a:pPr marL="704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Pre-pruning</a:t>
            </a:r>
          </a:p>
          <a:p>
            <a:pPr marL="70485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Post-Pruning</a:t>
            </a:r>
          </a:p>
        </p:txBody>
      </p:sp>
    </p:spTree>
    <p:extLst>
      <p:ext uri="{BB962C8B-B14F-4D97-AF65-F5344CB8AC3E}">
        <p14:creationId xmlns:p14="http://schemas.microsoft.com/office/powerpoint/2010/main" val="359616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BBC data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 use the validation data set</a:t>
            </a:r>
          </a:p>
          <a:p>
            <a:r>
              <a:rPr lang="en-US" dirty="0">
                <a:solidFill>
                  <a:schemeClr val="bg1"/>
                </a:solidFill>
              </a:rPr>
              <a:t>Let’s look at AUC as a function of the number of splits for training and validation data</a:t>
            </a:r>
          </a:p>
          <a:p>
            <a:r>
              <a:rPr lang="en-US" dirty="0">
                <a:solidFill>
                  <a:schemeClr val="bg1"/>
                </a:solidFill>
              </a:rPr>
              <a:t>How many splits should we use?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BA28B-BFD0-4311-8C2E-A04C00998725}" type="slidenum">
              <a:rPr lang="en-GB" smtClean="0"/>
              <a:t>28</a:t>
            </a:fld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188" y="3150228"/>
            <a:ext cx="4158183" cy="249933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854" y="3150228"/>
            <a:ext cx="4158183" cy="249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38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64CB3-103F-F04B-9492-431A9B12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74F5C0-0DD1-3944-96CB-68B744603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280938"/>
            <a:ext cx="9144000" cy="665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00E550-D9EC-1A4B-9A8E-181164ED3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0282" y="3946713"/>
            <a:ext cx="7143490" cy="27737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D7739D-E845-6D4F-9C05-A9E3CBA0C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592" y="1070278"/>
            <a:ext cx="9351974" cy="183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70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04C6D2-7145-3948-88A7-6C0B99F04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>
                <a:solidFill>
                  <a:schemeClr val="bg1"/>
                </a:solidFill>
              </a:rPr>
              <a:t>How to interpret and use the output of tree algorithms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Understanding the results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Classifying new observations</a:t>
            </a:r>
          </a:p>
          <a:p>
            <a:r>
              <a:rPr lang="en-GB" sz="2800" dirty="0">
                <a:solidFill>
                  <a:schemeClr val="bg1"/>
                </a:solidFill>
              </a:rPr>
              <a:t>How does the algorithm determine best rules?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How to build trees (split)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When to stop</a:t>
            </a:r>
          </a:p>
          <a:p>
            <a:r>
              <a:rPr lang="en-GB" sz="2800" dirty="0">
                <a:solidFill>
                  <a:schemeClr val="bg1"/>
                </a:solidFill>
              </a:rPr>
              <a:t>Comparing different data mining methods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A1550-EAD5-B948-9101-21D6DC83B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6FA6A-A86D-4D06-AFF9-1E656D8048A1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5EDD00-7E77-4F49-98DC-4D3D4B284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</p:spTree>
    <p:extLst>
      <p:ext uri="{BB962C8B-B14F-4D97-AF65-F5344CB8AC3E}">
        <p14:creationId xmlns:p14="http://schemas.microsoft.com/office/powerpoint/2010/main" val="14420890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Trees on BBC Data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555FB68-ABED-1C47-9BE5-72602AECA96E}"/>
              </a:ext>
            </a:extLst>
          </p:cNvPr>
          <p:cNvSpPr>
            <a:spLocks noGrp="1"/>
          </p:cNvSpPr>
          <p:nvPr>
            <p:ph type="body" idx="12"/>
          </p:nvPr>
        </p:nvSpPr>
        <p:spPr/>
        <p:txBody>
          <a:bodyPr/>
          <a:lstStyle/>
          <a:p>
            <a:r>
              <a:rPr lang="en-US" dirty="0"/>
              <a:t>Visualizing trees in 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62D7BF-8F29-4747-9319-F805D8E29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159721"/>
            <a:ext cx="9144000" cy="24564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D5FAE3-E5FD-CC42-BCC8-3183C88F2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049" y="1299840"/>
            <a:ext cx="8050236" cy="1578965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B4DF1785-2459-B748-8E6D-2B2F5607AA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9FC364-F04B-394E-9F18-190D0B1C1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2370" y="2239889"/>
            <a:ext cx="6162460" cy="1825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0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Trees on BBC Data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539" dirty="0"/>
              <a:t>Ok we are now ready to predict whether someone will watch in month 2</a:t>
            </a:r>
          </a:p>
          <a:p>
            <a:endParaRPr lang="en-US" sz="1539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62D7BF-8F29-4747-9319-F805D8E29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787" y="3726584"/>
            <a:ext cx="9144000" cy="24564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D5FAE3-E5FD-CC42-BCC8-3183C88F2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333" y="1681336"/>
            <a:ext cx="9351974" cy="1834287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B4DF1785-2459-B748-8E6D-2B2F5607AA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D1E40B-B2F8-7B45-8904-94607DC60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5952" y="3543062"/>
            <a:ext cx="5168059" cy="318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5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Trees on BBC Data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539" dirty="0"/>
              <a:t>Ok we are now ready to predict whether someone will watch in month 2</a:t>
            </a:r>
          </a:p>
          <a:p>
            <a:endParaRPr lang="en-US" sz="1539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62D7BF-8F29-4747-9319-F805D8E29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3429000"/>
            <a:ext cx="9144000" cy="24564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26C86F-07AC-C644-BF9C-4D9FE7A33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833240"/>
            <a:ext cx="9144000" cy="6723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924548-3758-3A46-BB67-C07032A351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5855" y="2823909"/>
            <a:ext cx="5941261" cy="366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61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2224" y="374091"/>
            <a:ext cx="8791575" cy="504000"/>
          </a:xfrm>
        </p:spPr>
        <p:txBody>
          <a:bodyPr/>
          <a:lstStyle/>
          <a:p>
            <a:r>
              <a:rPr lang="en-US" dirty="0"/>
              <a:t>Trees on BBC Data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539" dirty="0"/>
              <a:t>Ok we are now ready to predict whether someone will watch in month 2</a:t>
            </a:r>
          </a:p>
          <a:p>
            <a:endParaRPr lang="en-US" sz="1539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C21373-E43C-364B-BC93-D361AB35C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470" y="2689995"/>
            <a:ext cx="4561340" cy="3598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645DA3-8FC1-9E48-A311-0F2D59645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8667" y="1795453"/>
            <a:ext cx="9144000" cy="7193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B70408-3ABD-5D4E-AC2A-FF93EC416E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5391" y="2682308"/>
            <a:ext cx="3811179" cy="361370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2A37F45-C7B1-0246-9B85-DAF11045300C}"/>
                  </a:ext>
                </a:extLst>
              </p14:cNvPr>
              <p14:cNvContentPartPr/>
              <p14:nvPr/>
            </p14:nvContentPartPr>
            <p14:xfrm>
              <a:off x="8811760" y="2177263"/>
              <a:ext cx="478440" cy="382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2A37F45-C7B1-0246-9B85-DAF11045300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02760" y="2168263"/>
                <a:ext cx="49608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8273657-5CC8-D340-A45C-93AB371B2647}"/>
                  </a:ext>
                </a:extLst>
              </p14:cNvPr>
              <p14:cNvContentPartPr/>
              <p14:nvPr/>
            </p14:nvContentPartPr>
            <p14:xfrm>
              <a:off x="13431333" y="3110613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8273657-5CC8-D340-A45C-93AB371B264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422333" y="310161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01631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1710" dirty="0">
                <a:solidFill>
                  <a:schemeClr val="bg1"/>
                </a:solidFill>
                <a:latin typeface="+mj-lt"/>
                <a:cs typeface="Times"/>
              </a:rPr>
              <a:t>We can prevent this in two ways	</a:t>
            </a:r>
          </a:p>
          <a:p>
            <a:pPr lvl="1"/>
            <a:r>
              <a:rPr lang="en-US" sz="1368" dirty="0">
                <a:latin typeface="+mj-lt"/>
                <a:cs typeface="Times"/>
              </a:rPr>
              <a:t>Pre-pruning: Set rules to stop tree growth, e.g. the minimum number of observations is more than 100, or number of levels is less than 5.</a:t>
            </a:r>
          </a:p>
          <a:p>
            <a:pPr lvl="1"/>
            <a:r>
              <a:rPr lang="en-US" sz="1368" dirty="0">
                <a:latin typeface="+mj-lt"/>
                <a:cs typeface="Times"/>
              </a:rPr>
              <a:t>Post-pruning: : Build a full tree and prune it in a sensible way</a:t>
            </a:r>
          </a:p>
          <a:p>
            <a:pPr eaLnBrk="1" hangingPunct="1"/>
            <a:r>
              <a:rPr lang="en-US" sz="1710" dirty="0">
                <a:solidFill>
                  <a:schemeClr val="bg1"/>
                </a:solidFill>
                <a:latin typeface="+mj-lt"/>
                <a:cs typeface="Times"/>
              </a:rPr>
              <a:t>CART </a:t>
            </a:r>
          </a:p>
          <a:p>
            <a:pPr lvl="1"/>
            <a:r>
              <a:rPr lang="en-US" sz="1368" dirty="0">
                <a:latin typeface="+mj-lt"/>
                <a:cs typeface="Times"/>
              </a:rPr>
              <a:t>Lets tree grow to full extent, then prunes it back</a:t>
            </a:r>
          </a:p>
          <a:p>
            <a:pPr lvl="1"/>
            <a:r>
              <a:rPr lang="en-US" sz="1368" dirty="0">
                <a:latin typeface="+mj-lt"/>
                <a:cs typeface="Times"/>
              </a:rPr>
              <a:t>Idea is to find that point at which the validation error begins to rise.</a:t>
            </a:r>
          </a:p>
          <a:p>
            <a:pPr lvl="1"/>
            <a:r>
              <a:rPr lang="en-US" sz="1368" dirty="0">
                <a:latin typeface="+mj-lt"/>
                <a:cs typeface="Times"/>
              </a:rPr>
              <a:t>Generate successively smaller trees by pruning leaves.</a:t>
            </a:r>
          </a:p>
          <a:p>
            <a:pPr lvl="1"/>
            <a:r>
              <a:rPr lang="en-US" sz="1368" dirty="0">
                <a:latin typeface="+mj-lt"/>
                <a:cs typeface="Times"/>
              </a:rPr>
              <a:t>At each pruning stage, multiple trees are possible.</a:t>
            </a:r>
          </a:p>
          <a:p>
            <a:pPr lvl="1"/>
            <a:r>
              <a:rPr lang="en-US" sz="1368" dirty="0">
                <a:latin typeface="+mj-lt"/>
                <a:cs typeface="Times"/>
              </a:rPr>
              <a:t>Use </a:t>
            </a:r>
            <a:r>
              <a:rPr lang="en-US" sz="1368" i="1" dirty="0">
                <a:latin typeface="+mj-lt"/>
                <a:cs typeface="Times"/>
              </a:rPr>
              <a:t>cost complexity</a:t>
            </a:r>
            <a:r>
              <a:rPr lang="en-US" sz="1368" dirty="0">
                <a:latin typeface="+mj-lt"/>
                <a:cs typeface="Times"/>
              </a:rPr>
              <a:t> to choose the best tree at that stage.</a:t>
            </a:r>
          </a:p>
          <a:p>
            <a:endParaRPr lang="en-US" sz="1368" dirty="0">
              <a:solidFill>
                <a:schemeClr val="bg1"/>
              </a:solidFill>
              <a:latin typeface="+mj-lt"/>
              <a:cs typeface="Times"/>
            </a:endParaRPr>
          </a:p>
        </p:txBody>
      </p:sp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Times"/>
                <a:cs typeface="Times"/>
              </a:rPr>
              <a:t>Pruning</a:t>
            </a:r>
          </a:p>
        </p:txBody>
      </p:sp>
    </p:spTree>
    <p:extLst>
      <p:ext uri="{BB962C8B-B14F-4D97-AF65-F5344CB8AC3E}">
        <p14:creationId xmlns:p14="http://schemas.microsoft.com/office/powerpoint/2010/main" val="5713489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E1492-741C-1E42-99AE-87CF59140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Post-Pruning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A234D1-DD15-9F49-960D-29C279AF0859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bg1"/>
                    </a:solidFill>
                  </a:rPr>
                  <a:t>Fit a large tree (can stop, for example, </a:t>
                </a:r>
                <a:r>
                  <a:rPr lang="en-GB" sz="2000" dirty="0">
                    <a:solidFill>
                      <a:schemeClr val="bg1"/>
                    </a:solidFill>
                  </a:rPr>
                  <a:t>when each terminal node has fewer than some minimum number of observations).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bg1"/>
                    </a:solidFill>
                  </a:rPr>
                  <a:t>Fix complexity measure </a:t>
                </a:r>
                <a14:m>
                  <m:oMath xmlns:m="http://schemas.openxmlformats.org/officeDocument/2006/math">
                    <m:r>
                      <a:rPr lang="en-GB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(denoted by “cp” in R)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solidFill>
                      <a:schemeClr val="bg1"/>
                    </a:solidFill>
                  </a:rPr>
                  <a:t>Find the tree that minimizes</a:t>
                </a: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bg1"/>
                    </a:solidFill>
                  </a:rPr>
                  <a:t>		Error + </a:t>
                </a:r>
                <a14:m>
                  <m:oMath xmlns:m="http://schemas.openxmlformats.org/officeDocument/2006/math">
                    <m:r>
                      <a:rPr lang="en-GB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GB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en-GB" sz="2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bg1"/>
                    </a:solidFill>
                  </a:rPr>
                  <a:t> 	where </a:t>
                </a: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bg1"/>
                    </a:solidFill>
                  </a:rPr>
                  <a:t>	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</m:d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 indicates the number of terminal nodes of the tree</a:t>
                </a: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bg1"/>
                    </a:solidFill>
                  </a:rPr>
                  <a:t>		Error is a measure of predictive accuracy</a:t>
                </a:r>
              </a:p>
              <a:p>
                <a:pPr marL="457200" indent="-457200">
                  <a:buAutoNum type="arabicPeriod" startAt="4"/>
                </a:pPr>
                <a:r>
                  <a:rPr lang="en-US" sz="2000" dirty="0">
                    <a:solidFill>
                      <a:schemeClr val="bg1"/>
                    </a:solidFill>
                  </a:rPr>
                  <a:t>Report the out-of-sample prediction performance for a set of different </a:t>
                </a:r>
                <a14:m>
                  <m:oMath xmlns:m="http://schemas.openxmlformats.org/officeDocument/2006/math">
                    <m:r>
                      <a:rPr lang="en-GB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’s </a:t>
                </a:r>
              </a:p>
              <a:p>
                <a:pPr marL="0" indent="0">
                  <a:buNone/>
                </a:pPr>
                <a:endParaRPr lang="en-US" sz="2000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sz="2000" dirty="0">
                    <a:solidFill>
                      <a:schemeClr val="bg1"/>
                    </a:solidFill>
                  </a:rPr>
                  <a:t>I suggest you use caret::train() function –see the </a:t>
                </a:r>
                <a:r>
                  <a:rPr lang="en-US" sz="2000" dirty="0" err="1">
                    <a:solidFill>
                      <a:schemeClr val="bg1"/>
                    </a:solidFill>
                  </a:rPr>
                  <a:t>Rmarkdown</a:t>
                </a:r>
                <a:r>
                  <a:rPr lang="en-US" sz="2000" dirty="0">
                    <a:solidFill>
                      <a:schemeClr val="bg1"/>
                    </a:solidFill>
                  </a:rPr>
                  <a:t> file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A234D1-DD15-9F49-960D-29C279AF08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508" t="-845" b="-10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1165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DBB7E-E871-E240-A917-9FA1A512D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Hypertuning</a:t>
            </a:r>
            <a:r>
              <a:rPr lang="en-US" dirty="0"/>
              <a:t> trees using Caret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811803-7F1C-1E44-BAD5-2570C2162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094787"/>
            <a:ext cx="9144000" cy="22832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7B9AF4-446F-A849-B013-C46CD64BC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047950"/>
            <a:ext cx="3086100" cy="584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B591D2-B3E0-AA43-B90F-E77BE6E40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943901"/>
            <a:ext cx="9144000" cy="87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5153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410FF-83C7-564F-AEF5-F55A3870B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91E962-6F05-474D-95E3-01D8D83B6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8197" y="1382573"/>
            <a:ext cx="7144119" cy="453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649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DBB7E-E871-E240-A917-9FA1A512D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Hyper-tuning trees using Caret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A6EAD3-B230-8F40-9B3F-8D0F056E4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52382"/>
            <a:ext cx="9144000" cy="15559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D9F75D-9840-374A-AEA7-26884A130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412" y="3768195"/>
            <a:ext cx="7239000" cy="2108200"/>
          </a:xfrm>
          <a:prstGeom prst="rect">
            <a:avLst/>
          </a:prstGeom>
          <a:ln>
            <a:solidFill>
              <a:srgbClr val="C00000"/>
            </a:solidFill>
          </a:ln>
        </p:spPr>
      </p:pic>
    </p:spTree>
    <p:extLst>
      <p:ext uri="{BB962C8B-B14F-4D97-AF65-F5344CB8AC3E}">
        <p14:creationId xmlns:p14="http://schemas.microsoft.com/office/powerpoint/2010/main" val="28034410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E1492-741C-1E42-99AE-87CF59140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8C2213-6A62-784C-8ED6-8EB9CDA55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850" y="1289050"/>
            <a:ext cx="6464300" cy="4279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0EB20A-3881-7547-B004-06FF77745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528" y="1039299"/>
            <a:ext cx="8561222" cy="496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249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AAA8C-DED2-9D4C-AFC2-756BEF05D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BBC </a:t>
            </a:r>
            <a:r>
              <a:rPr lang="en-US" dirty="0" err="1"/>
              <a:t>iPlayer</a:t>
            </a:r>
            <a:r>
              <a:rPr lang="en-US" dirty="0"/>
              <a:t>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CCF0C9-2B68-704E-B500-1EA3EE7A2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727" y="1797639"/>
            <a:ext cx="6170962" cy="43022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728E15-7405-1E4F-BF4D-94D9555F6582}"/>
              </a:ext>
            </a:extLst>
          </p:cNvPr>
          <p:cNvSpPr txBox="1"/>
          <p:nvPr/>
        </p:nvSpPr>
        <p:spPr>
          <a:xfrm>
            <a:off x="7873379" y="5871546"/>
            <a:ext cx="226396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Percentage of data in this leaf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EA3A1D-8383-9A4F-A843-CD87B78AB673}"/>
              </a:ext>
            </a:extLst>
          </p:cNvPr>
          <p:cNvSpPr txBox="1"/>
          <p:nvPr/>
        </p:nvSpPr>
        <p:spPr>
          <a:xfrm>
            <a:off x="7850041" y="1207651"/>
            <a:ext cx="224775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Majority vote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665C0F-AF0D-1542-BFA6-2081DCFCF008}"/>
              </a:ext>
            </a:extLst>
          </p:cNvPr>
          <p:cNvCxnSpPr>
            <a:cxnSpLocks/>
          </p:cNvCxnSpPr>
          <p:nvPr/>
        </p:nvCxnSpPr>
        <p:spPr>
          <a:xfrm flipV="1">
            <a:off x="5626443" y="1371257"/>
            <a:ext cx="2164246" cy="694889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66250C7-1B96-AD4E-BFAA-7D3BF8B9660C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515937" y="1945384"/>
            <a:ext cx="2334105" cy="404736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1EF31F5-6812-6F4C-A926-643F4BBB9EE4}"/>
              </a:ext>
            </a:extLst>
          </p:cNvPr>
          <p:cNvSpPr txBox="1"/>
          <p:nvPr/>
        </p:nvSpPr>
        <p:spPr>
          <a:xfrm>
            <a:off x="7850042" y="1668385"/>
            <a:ext cx="226396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Percentage of watched observations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765DEC-FEE1-164B-B531-E1BF68B7A15A}"/>
              </a:ext>
            </a:extLst>
          </p:cNvPr>
          <p:cNvSpPr txBox="1"/>
          <p:nvPr/>
        </p:nvSpPr>
        <p:spPr>
          <a:xfrm>
            <a:off x="7855795" y="2434534"/>
            <a:ext cx="2099733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Percentage of data in this node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9318D1-5EF2-604B-80DC-409C3E042AC6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5498353" y="2511086"/>
            <a:ext cx="2357442" cy="200447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84B4985-A4F4-3143-BF18-BE7D7E547808}"/>
              </a:ext>
            </a:extLst>
          </p:cNvPr>
          <p:cNvSpPr txBox="1"/>
          <p:nvPr/>
        </p:nvSpPr>
        <p:spPr>
          <a:xfrm>
            <a:off x="7873379" y="4806795"/>
            <a:ext cx="2247759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Majority vote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DE0A4D6-CA63-F54B-9234-2F325A94587E}"/>
              </a:ext>
            </a:extLst>
          </p:cNvPr>
          <p:cNvSpPr txBox="1"/>
          <p:nvPr/>
        </p:nvSpPr>
        <p:spPr>
          <a:xfrm>
            <a:off x="7873379" y="5202442"/>
            <a:ext cx="2263966" cy="5539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Percentage of watched observations</a:t>
            </a:r>
          </a:p>
        </p:txBody>
      </p:sp>
    </p:spTree>
    <p:extLst>
      <p:ext uri="{BB962C8B-B14F-4D97-AF65-F5344CB8AC3E}">
        <p14:creationId xmlns:p14="http://schemas.microsoft.com/office/powerpoint/2010/main" val="160567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5" grpId="0" animBg="1"/>
      <p:bldP spid="3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C4AB97-945F-C848-AA35-AE14A458D86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90000"/>
              <a:lumOff val="10000"/>
            </a:schemeClr>
          </a:solidFill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vert="horz" lIns="91440" tIns="72000" rIns="144000" bIns="72000" rtlCol="0" anchor="t" anchorCtr="0">
            <a:noAutofit/>
          </a:bodyPr>
          <a:lstStyle/>
          <a:p>
            <a:r>
              <a:rPr lang="en-US" dirty="0"/>
              <a:t>How do we check out of sample performance?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CB3152-7321-D143-9403-32F3FE52B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335" y="2835217"/>
            <a:ext cx="6257122" cy="38666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030568-A836-1644-A9C8-70AD92C56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667" y="961449"/>
            <a:ext cx="9338665" cy="1781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6557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C26A5-1825-5B42-956F-B9C562737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7CA43-13F7-9B46-B7A8-897A7572FB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Simple to understand, interpret, visualize</a:t>
            </a:r>
          </a:p>
          <a:p>
            <a:r>
              <a:rPr lang="en-US" dirty="0"/>
              <a:t>No transformation is needed; easy data preparation</a:t>
            </a:r>
          </a:p>
          <a:p>
            <a:r>
              <a:rPr lang="en-US" dirty="0"/>
              <a:t>Can handle missing data elegantly</a:t>
            </a:r>
          </a:p>
          <a:p>
            <a:r>
              <a:rPr lang="en-US" dirty="0"/>
              <a:t>Robust to outliers</a:t>
            </a:r>
          </a:p>
          <a:p>
            <a:r>
              <a:rPr lang="en-US" dirty="0"/>
              <a:t>Can handle non-linear relationships</a:t>
            </a:r>
          </a:p>
          <a:p>
            <a:r>
              <a:rPr lang="en-US" dirty="0"/>
              <a:t>Fast: Can deal with large data sets</a:t>
            </a:r>
          </a:p>
        </p:txBody>
      </p:sp>
    </p:spTree>
    <p:extLst>
      <p:ext uri="{BB962C8B-B14F-4D97-AF65-F5344CB8AC3E}">
        <p14:creationId xmlns:p14="http://schemas.microsoft.com/office/powerpoint/2010/main" val="14897604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C26A5-1825-5B42-956F-B9C562737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Disadvantages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7CA43-13F7-9B46-B7A8-897A7572FB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Large trees can be hard to interpret</a:t>
            </a:r>
          </a:p>
          <a:p>
            <a:r>
              <a:rPr lang="en-US" u="sng" dirty="0"/>
              <a:t>Trees have high variance, which causes model performance to be poor</a:t>
            </a:r>
          </a:p>
          <a:p>
            <a:r>
              <a:rPr lang="en-US" dirty="0"/>
              <a:t>Trees overfit easily</a:t>
            </a:r>
          </a:p>
        </p:txBody>
      </p:sp>
    </p:spTree>
    <p:extLst>
      <p:ext uri="{BB962C8B-B14F-4D97-AF65-F5344CB8AC3E}">
        <p14:creationId xmlns:p14="http://schemas.microsoft.com/office/powerpoint/2010/main" val="19240598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Cookbook: How to use trees!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Times"/>
                <a:cs typeface="Times"/>
              </a:rPr>
              <a:t>Once you prepare the data for prediction/classification</a:t>
            </a:r>
          </a:p>
          <a:p>
            <a:pPr marL="629775" lvl="1" indent="-457200">
              <a:buFont typeface="+mj-lt"/>
              <a:buAutoNum type="alphaLcParenR"/>
            </a:pPr>
            <a:r>
              <a:rPr lang="en-US" dirty="0">
                <a:latin typeface="Times"/>
                <a:cs typeface="Times"/>
              </a:rPr>
              <a:t>Fit a simple tree which results in less than 10 leaves, for example, by controlling the number of points in each leaf; “</a:t>
            </a:r>
            <a:r>
              <a:rPr lang="en-US" dirty="0" err="1">
                <a:latin typeface="Times"/>
                <a:cs typeface="Times"/>
              </a:rPr>
              <a:t>minbucket</a:t>
            </a:r>
            <a:r>
              <a:rPr lang="en-US" dirty="0">
                <a:latin typeface="Times"/>
                <a:cs typeface="Times"/>
              </a:rPr>
              <a:t>”</a:t>
            </a:r>
          </a:p>
          <a:p>
            <a:pPr marL="629775" lvl="1" indent="-457200">
              <a:buFont typeface="+mj-lt"/>
              <a:buAutoNum type="alphaLcParenR"/>
            </a:pPr>
            <a:r>
              <a:rPr lang="en-US" dirty="0">
                <a:latin typeface="Times"/>
                <a:cs typeface="Times"/>
              </a:rPr>
              <a:t>Use this tree to sense check</a:t>
            </a:r>
          </a:p>
          <a:p>
            <a:pPr marL="629775" lvl="1" indent="-457200">
              <a:buFont typeface="+mj-lt"/>
              <a:buAutoNum type="alphaLcParenR"/>
            </a:pPr>
            <a:r>
              <a:rPr lang="en-US" dirty="0">
                <a:latin typeface="Times"/>
                <a:cs typeface="Times"/>
              </a:rPr>
              <a:t>Use this tree to get an idea about the predictive accuracy of trees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Times"/>
                <a:cs typeface="Times"/>
              </a:rPr>
              <a:t>Hyper tune the parameters using cross validation</a:t>
            </a:r>
          </a:p>
          <a:p>
            <a:pPr marL="629775" lvl="1" indent="-457200">
              <a:buFont typeface="+mj-lt"/>
              <a:buAutoNum type="alphaLcParenR"/>
            </a:pPr>
            <a:r>
              <a:rPr lang="en-US" dirty="0">
                <a:latin typeface="Times"/>
                <a:cs typeface="Times"/>
              </a:rPr>
              <a:t>You can do this using complexity parameter “cp”</a:t>
            </a:r>
          </a:p>
          <a:p>
            <a:pPr marL="629775" lvl="1" indent="-457200">
              <a:buFont typeface="+mj-lt"/>
              <a:buAutoNum type="alphaLcParenR"/>
            </a:pPr>
            <a:r>
              <a:rPr lang="en-US" dirty="0">
                <a:latin typeface="Times"/>
                <a:cs typeface="Times"/>
              </a:rPr>
              <a:t>Or other parameters such as “</a:t>
            </a:r>
            <a:r>
              <a:rPr lang="en-US" dirty="0" err="1">
                <a:latin typeface="Times"/>
                <a:cs typeface="Times"/>
              </a:rPr>
              <a:t>minbucket</a:t>
            </a:r>
            <a:r>
              <a:rPr lang="en-US" dirty="0">
                <a:latin typeface="Times"/>
                <a:cs typeface="Times"/>
              </a:rPr>
              <a:t>”</a:t>
            </a:r>
          </a:p>
          <a:p>
            <a:pPr marL="629775" lvl="1" indent="-457200">
              <a:buFont typeface="+mj-lt"/>
              <a:buAutoNum type="alphaLcParenR"/>
            </a:pPr>
            <a:r>
              <a:rPr lang="en-US" dirty="0">
                <a:latin typeface="Times"/>
                <a:cs typeface="Times"/>
              </a:rPr>
              <a:t>There are many different possible combinations</a:t>
            </a:r>
          </a:p>
          <a:p>
            <a:pPr marL="629775" lvl="1" indent="-457200">
              <a:buFont typeface="+mj-lt"/>
              <a:buAutoNum type="alphaLcParenR"/>
            </a:pPr>
            <a:endParaRPr lang="en-US" dirty="0">
              <a:latin typeface="Times"/>
              <a:cs typeface="Times"/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latin typeface="Times"/>
              <a:cs typeface="Times"/>
            </a:endParaRPr>
          </a:p>
          <a:p>
            <a:pPr marL="0" indent="0">
              <a:buNone/>
            </a:pPr>
            <a:endParaRPr lang="en-US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40582979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data mining algorithms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09574" y="1178719"/>
            <a:ext cx="10944225" cy="4500562"/>
          </a:xfrm>
        </p:spPr>
        <p:txBody>
          <a:bodyPr/>
          <a:lstStyle/>
          <a:p>
            <a:pPr lvl="1"/>
            <a:r>
              <a:rPr lang="en-GB" dirty="0">
                <a:latin typeface="+mj-lt"/>
              </a:rPr>
              <a:t>Speed: </a:t>
            </a:r>
          </a:p>
          <a:p>
            <a:pPr marL="307836" lvl="1" indent="0">
              <a:buNone/>
            </a:pPr>
            <a:r>
              <a:rPr lang="en-GB" dirty="0">
                <a:latin typeface="+mj-lt"/>
              </a:rPr>
              <a:t>		Regression &gt; Trees &gt; k-NN</a:t>
            </a:r>
          </a:p>
          <a:p>
            <a:pPr lvl="1"/>
            <a:r>
              <a:rPr lang="en-GB" dirty="0">
                <a:latin typeface="+mj-lt"/>
              </a:rPr>
              <a:t>Robustness: This is the ability of the classifier or predictor to make correct predictions given noisy data or data with missing values.</a:t>
            </a:r>
          </a:p>
          <a:p>
            <a:pPr marL="461754" lvl="2" indent="0">
              <a:buNone/>
            </a:pPr>
            <a:r>
              <a:rPr lang="en-GB" dirty="0">
                <a:latin typeface="+mj-lt"/>
              </a:rPr>
              <a:t>	</a:t>
            </a:r>
            <a:r>
              <a:rPr lang="en-GB" sz="2052" dirty="0">
                <a:latin typeface="+mj-lt"/>
              </a:rPr>
              <a:t> 	</a:t>
            </a:r>
            <a:r>
              <a:rPr lang="en-GB" sz="2400" dirty="0">
                <a:latin typeface="+mj-lt"/>
              </a:rPr>
              <a:t>k-NN&gt;Trees&gt;Regression</a:t>
            </a:r>
          </a:p>
          <a:p>
            <a:pPr lvl="1"/>
            <a:r>
              <a:rPr lang="en-GB" dirty="0">
                <a:latin typeface="+mj-lt"/>
              </a:rPr>
              <a:t>Scalability: This refers to the ability to construct the classifier or predictor efficiently given large amounts of data.</a:t>
            </a:r>
          </a:p>
          <a:p>
            <a:pPr marL="307836" lvl="1" indent="0">
              <a:buNone/>
            </a:pPr>
            <a:r>
              <a:rPr lang="en-GB" dirty="0">
                <a:latin typeface="+mj-lt"/>
              </a:rPr>
              <a:t>		</a:t>
            </a:r>
            <a:r>
              <a:rPr lang="en-GB" dirty="0"/>
              <a:t>Trees ~ Regression &gt; k-NN</a:t>
            </a:r>
            <a:endParaRPr lang="en-GB" dirty="0">
              <a:latin typeface="+mj-lt"/>
            </a:endParaRPr>
          </a:p>
          <a:p>
            <a:pPr lvl="1"/>
            <a:r>
              <a:rPr lang="en-GB" dirty="0">
                <a:latin typeface="+mj-lt"/>
              </a:rPr>
              <a:t>Interpretability: This refers to the level of understanding and insight that is provided by the classifier or predictor. Interpretability is subjective and therefore more difficult to assess.</a:t>
            </a:r>
          </a:p>
          <a:p>
            <a:pPr marL="0" indent="0">
              <a:buNone/>
            </a:pPr>
            <a:r>
              <a:rPr lang="en-GB" sz="1539" dirty="0"/>
              <a:t>		</a:t>
            </a:r>
            <a:r>
              <a:rPr lang="en-GB" sz="2400" dirty="0"/>
              <a:t>Trees &gt; Regression &gt; k-NN</a:t>
            </a:r>
            <a:endParaRPr lang="en-GB" sz="2400" dirty="0">
              <a:latin typeface="+mj-lt"/>
            </a:endParaRPr>
          </a:p>
          <a:p>
            <a:endParaRPr lang="en-GB" sz="1539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540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04C6D2-7145-3948-88A7-6C0B99F04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>
                <a:solidFill>
                  <a:schemeClr val="bg1"/>
                </a:solidFill>
              </a:rPr>
              <a:t>How to interpret and use the output of tree algorithms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Understanding the results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Classifying new observations</a:t>
            </a:r>
          </a:p>
          <a:p>
            <a:r>
              <a:rPr lang="en-GB" sz="2800" dirty="0">
                <a:solidFill>
                  <a:schemeClr val="bg1"/>
                </a:solidFill>
              </a:rPr>
              <a:t>How does the algorithm determine best rules?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How to build trees (split)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When to stop</a:t>
            </a:r>
          </a:p>
          <a:p>
            <a:r>
              <a:rPr lang="en-GB" sz="2800" dirty="0">
                <a:solidFill>
                  <a:schemeClr val="bg1"/>
                </a:solidFill>
              </a:rPr>
              <a:t>Comparing different data mining methods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A1550-EAD5-B948-9101-21D6DC83B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D6FA6A-A86D-4D06-AFF9-1E656D8048A1}" type="slidenum">
              <a:rPr lang="en-GB" smtClean="0"/>
              <a:pPr/>
              <a:t>45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5EDD00-7E77-4F49-98DC-4D3D4B284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</p:spTree>
    <p:extLst>
      <p:ext uri="{BB962C8B-B14F-4D97-AF65-F5344CB8AC3E}">
        <p14:creationId xmlns:p14="http://schemas.microsoft.com/office/powerpoint/2010/main" val="41629106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Next time: Ensemble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"/>
                <a:cs typeface="Times"/>
              </a:rPr>
              <a:t>Unfortunately, it is tough to avoid overfitting with CART:</a:t>
            </a:r>
          </a:p>
          <a:p>
            <a:pPr lvl="1"/>
            <a:r>
              <a:rPr lang="en-US" dirty="0">
                <a:latin typeface="Times"/>
                <a:cs typeface="Times"/>
              </a:rPr>
              <a:t>Deep tree structure is so unstable that optimal depth is not easily chosen via cross validation, and there’s no theory to fall back on.</a:t>
            </a:r>
          </a:p>
          <a:p>
            <a:pPr lvl="1"/>
            <a:r>
              <a:rPr lang="en-US" dirty="0">
                <a:latin typeface="Times"/>
                <a:cs typeface="Times"/>
              </a:rPr>
              <a:t>Hence trees have high variance.</a:t>
            </a:r>
          </a:p>
          <a:p>
            <a:r>
              <a:rPr lang="en-US" dirty="0">
                <a:latin typeface="Times"/>
                <a:cs typeface="Times"/>
              </a:rPr>
              <a:t>In order to decrease “variation” we can use multiple trees to classify. There are three common ensemble methods</a:t>
            </a:r>
          </a:p>
          <a:p>
            <a:pPr lvl="1"/>
            <a:r>
              <a:rPr lang="en-US" dirty="0">
                <a:latin typeface="Times"/>
                <a:cs typeface="Times"/>
              </a:rPr>
              <a:t>Bagging </a:t>
            </a:r>
          </a:p>
          <a:p>
            <a:pPr lvl="1"/>
            <a:r>
              <a:rPr lang="en-US" dirty="0">
                <a:latin typeface="Times"/>
                <a:cs typeface="Times"/>
              </a:rPr>
              <a:t>Random forests</a:t>
            </a:r>
          </a:p>
          <a:p>
            <a:pPr lvl="1"/>
            <a:r>
              <a:rPr lang="en-US" dirty="0">
                <a:latin typeface="Times"/>
                <a:cs typeface="Times"/>
              </a:rPr>
              <a:t>Boosting</a:t>
            </a:r>
          </a:p>
          <a:p>
            <a:endParaRPr lang="en-US" dirty="0">
              <a:latin typeface="Times"/>
              <a:cs typeface="Times"/>
            </a:endParaRPr>
          </a:p>
          <a:p>
            <a:pPr marL="0" indent="0">
              <a:buNone/>
            </a:pPr>
            <a:endParaRPr lang="en-US" dirty="0"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2421687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5B670-284F-614E-9497-468CE354A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BBC </a:t>
            </a:r>
            <a:r>
              <a:rPr lang="en-US" dirty="0" err="1"/>
              <a:t>iPlayer</a:t>
            </a:r>
            <a:r>
              <a:rPr lang="en-US" dirty="0"/>
              <a:t>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597264-352D-F74E-872C-4B6770866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801" y="1021962"/>
            <a:ext cx="8788398" cy="14030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B68337-0428-EA4E-9D13-5C5500C38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926" y="2665816"/>
            <a:ext cx="6358252" cy="415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71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BA28B-BFD0-4311-8C2E-A04C00998725}" type="slidenum">
              <a:rPr lang="en-GB" smtClean="0"/>
              <a:t>6</a:t>
            </a:fld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trees: Output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8CB321-4478-F247-980E-A5011E5258C4}"/>
              </a:ext>
            </a:extLst>
          </p:cNvPr>
          <p:cNvSpPr txBox="1"/>
          <p:nvPr/>
        </p:nvSpPr>
        <p:spPr>
          <a:xfrm>
            <a:off x="6272259" y="2313245"/>
            <a:ext cx="3250581" cy="278020"/>
          </a:xfrm>
          <a:prstGeom prst="round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33" dirty="0"/>
              <a:t>Root Nodes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7B397C-AC29-DA4A-892B-FE258F3D5575}"/>
              </a:ext>
            </a:extLst>
          </p:cNvPr>
          <p:cNvSpPr txBox="1"/>
          <p:nvPr/>
        </p:nvSpPr>
        <p:spPr>
          <a:xfrm>
            <a:off x="6272258" y="3247949"/>
            <a:ext cx="3250581" cy="278020"/>
          </a:xfrm>
          <a:prstGeom prst="round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33" dirty="0"/>
              <a:t>Interior Nodes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9C87DA-6C81-C945-9FDB-6C1791F51781}"/>
              </a:ext>
            </a:extLst>
          </p:cNvPr>
          <p:cNvSpPr txBox="1"/>
          <p:nvPr/>
        </p:nvSpPr>
        <p:spPr>
          <a:xfrm>
            <a:off x="6271653" y="4273635"/>
            <a:ext cx="3250581" cy="278020"/>
          </a:xfrm>
          <a:prstGeom prst="round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33" dirty="0"/>
              <a:t>Leaf Nodes</a:t>
            </a:r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2D39B359-6931-5A40-AB5E-89A4F0D2E0CE}"/>
              </a:ext>
            </a:extLst>
          </p:cNvPr>
          <p:cNvSpPr/>
          <p:nvPr/>
        </p:nvSpPr>
        <p:spPr>
          <a:xfrm>
            <a:off x="9550685" y="1702928"/>
            <a:ext cx="534576" cy="3317397"/>
          </a:xfrm>
          <a:prstGeom prst="rightBrace">
            <a:avLst/>
          </a:prstGeom>
          <a:ln w="34925">
            <a:solidFill>
              <a:schemeClr val="tx1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1410138-9904-3949-A6E3-4CDA9142BE83}"/>
              </a:ext>
            </a:extLst>
          </p:cNvPr>
          <p:cNvSpPr txBox="1"/>
          <p:nvPr/>
        </p:nvSpPr>
        <p:spPr>
          <a:xfrm>
            <a:off x="10247852" y="3108939"/>
            <a:ext cx="1794897" cy="556039"/>
          </a:xfrm>
          <a:prstGeom prst="roundRect">
            <a:avLst/>
          </a:prstGeom>
          <a:solidFill>
            <a:schemeClr val="tx1">
              <a:lumMod val="25000"/>
              <a:lumOff val="7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33" dirty="0"/>
              <a:t>Number of Levels</a:t>
            </a:r>
          </a:p>
          <a:p>
            <a:pPr algn="ctr"/>
            <a:r>
              <a:rPr lang="en-US" sz="1633" dirty="0"/>
              <a:t>(Depth)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591F7DC-0D80-B045-B981-F5CDC1E0F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205" y="2169689"/>
            <a:ext cx="3674076" cy="25614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C8EEEFE-C108-4746-BAD7-ADEE276204C9}"/>
              </a:ext>
            </a:extLst>
          </p:cNvPr>
          <p:cNvCxnSpPr/>
          <p:nvPr/>
        </p:nvCxnSpPr>
        <p:spPr>
          <a:xfrm>
            <a:off x="4098651" y="2443943"/>
            <a:ext cx="1936865" cy="0"/>
          </a:xfrm>
          <a:prstGeom prst="straightConnector1">
            <a:avLst/>
          </a:prstGeom>
          <a:ln w="476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24D573B-6E0E-2A44-BE93-32071D78772A}"/>
              </a:ext>
            </a:extLst>
          </p:cNvPr>
          <p:cNvCxnSpPr>
            <a:cxnSpLocks/>
          </p:cNvCxnSpPr>
          <p:nvPr/>
        </p:nvCxnSpPr>
        <p:spPr>
          <a:xfrm>
            <a:off x="3715265" y="3396310"/>
            <a:ext cx="2320251" cy="0"/>
          </a:xfrm>
          <a:prstGeom prst="straightConnector1">
            <a:avLst/>
          </a:prstGeom>
          <a:ln w="476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446BCE5-1AED-7043-8321-D73C5B62C07C}"/>
              </a:ext>
            </a:extLst>
          </p:cNvPr>
          <p:cNvCxnSpPr>
            <a:cxnSpLocks/>
          </p:cNvCxnSpPr>
          <p:nvPr/>
        </p:nvCxnSpPr>
        <p:spPr>
          <a:xfrm>
            <a:off x="4532923" y="4412645"/>
            <a:ext cx="1502593" cy="1"/>
          </a:xfrm>
          <a:prstGeom prst="straightConnector1">
            <a:avLst/>
          </a:prstGeom>
          <a:ln w="4762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31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8" fill="hold" grpId="0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1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2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" presetClass="entr" presetSubtype="8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7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8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1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2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2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22" grpId="0" animBg="1"/>
          <p:bldP spid="2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2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2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2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2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2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22" grpId="0" animBg="1"/>
          <p:bldP spid="25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and regression trees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440939" y="1484261"/>
            <a:ext cx="5390013" cy="421245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400" b="0" dirty="0"/>
              <a:t>Procedure: Build a tree by splitting on variables</a:t>
            </a:r>
            <a:endParaRPr lang="en-GB" sz="2400" dirty="0"/>
          </a:p>
          <a:p>
            <a:pPr marL="647700" lvl="1" indent="-285750">
              <a:buFont typeface="Courier New" panose="02070309020205020404" pitchFamily="49" charset="0"/>
              <a:buChar char="o"/>
            </a:pPr>
            <a:r>
              <a:rPr lang="en-GB" sz="1600" b="0" dirty="0"/>
              <a:t>Trees </a:t>
            </a:r>
            <a:r>
              <a:rPr lang="en-GB" sz="1600" dirty="0"/>
              <a:t>do</a:t>
            </a:r>
            <a:r>
              <a:rPr lang="en-GB" sz="1600" b="0" dirty="0"/>
              <a:t> not assume a certain model for exampl</a:t>
            </a:r>
            <a:r>
              <a:rPr lang="en-GB" sz="1600" dirty="0"/>
              <a:t>e: it does not require a </a:t>
            </a:r>
            <a:r>
              <a:rPr lang="en-GB" sz="1600" b="0" dirty="0"/>
              <a:t>linear </a:t>
            </a:r>
            <a:r>
              <a:rPr lang="en-GB" sz="1600" b="0" dirty="0" err="1"/>
              <a:t>model.</a:t>
            </a:r>
            <a:r>
              <a:rPr lang="en-GB" sz="1600" dirty="0" err="1"/>
              <a:t>Therefore</a:t>
            </a:r>
            <a:r>
              <a:rPr lang="en-GB" sz="1600" dirty="0"/>
              <a:t>, they are  a </a:t>
            </a:r>
            <a:r>
              <a:rPr lang="en-GB" sz="1600" b="1" dirty="0"/>
              <a:t>nonparametric</a:t>
            </a:r>
            <a:r>
              <a:rPr lang="en-GB" sz="1600" dirty="0"/>
              <a:t> method.</a:t>
            </a:r>
            <a:endParaRPr lang="en-GB" sz="1600" b="0" dirty="0">
              <a:cs typeface="Arial"/>
            </a:endParaRPr>
          </a:p>
          <a:p>
            <a:pPr marL="647700" lvl="1" indent="-285750">
              <a:buFont typeface="Courier New" panose="02070309020205020404" pitchFamily="49" charset="0"/>
              <a:buChar char="o"/>
            </a:pPr>
            <a:r>
              <a:rPr lang="en-GB" sz="1600" b="0" dirty="0"/>
              <a:t>Interpretable: Output is a set of rules that can be compared and combined with intuition.</a:t>
            </a:r>
          </a:p>
          <a:p>
            <a:pPr marL="647700" lvl="1" indent="-285750">
              <a:buFont typeface="Courier New" panose="02070309020205020404" pitchFamily="49" charset="0"/>
              <a:buChar char="o"/>
            </a:pPr>
            <a:r>
              <a:rPr lang="en-GB" sz="1600" dirty="0"/>
              <a:t>They are called trees because they are displayed as trees</a:t>
            </a:r>
            <a:endParaRPr lang="en-GB" sz="1200" dirty="0"/>
          </a:p>
          <a:p>
            <a:pPr marL="238760" indent="-285750">
              <a:buFont typeface="Arial" panose="020B0604020202020204" pitchFamily="34" charset="0"/>
              <a:buChar char="•"/>
            </a:pPr>
            <a:r>
              <a:rPr lang="en-GB" sz="2400" dirty="0"/>
              <a:t>When to stop splitting</a:t>
            </a:r>
            <a:endParaRPr lang="en-GB" sz="2400" dirty="0">
              <a:cs typeface="Arial" panose="020B0604020202020204"/>
            </a:endParaRPr>
          </a:p>
          <a:p>
            <a:pPr marL="712470" lvl="1" indent="-312420">
              <a:buFont typeface="Courier New" panose="02070309020205020404" pitchFamily="49" charset="0"/>
              <a:buChar char="o"/>
            </a:pPr>
            <a:r>
              <a:rPr lang="en-GB" sz="1600" dirty="0"/>
              <a:t>How to avoid overfitting</a:t>
            </a:r>
            <a:endParaRPr lang="en-GB" sz="1600" dirty="0">
              <a:cs typeface="Arial" panose="020B0604020202020204"/>
            </a:endParaRPr>
          </a:p>
          <a:p>
            <a:pPr marL="600710" lvl="1" indent="-285750">
              <a:buFont typeface="Arial" panose="020B0604020202020204" pitchFamily="34" charset="0"/>
              <a:buChar char="•"/>
            </a:pPr>
            <a:endParaRPr lang="en-GB" sz="800" dirty="0">
              <a:cs typeface="Arial" panose="020B0604020202020204"/>
            </a:endParaRPr>
          </a:p>
          <a:p>
            <a:pPr marL="600710" lvl="1" indent="-285750">
              <a:buFont typeface="Arial" panose="020B0604020202020204" pitchFamily="34" charset="0"/>
              <a:buChar char="•"/>
            </a:pPr>
            <a:endParaRPr lang="en-US" sz="1600" dirty="0">
              <a:cs typeface="Arial" panose="020B060402020202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D5E5A8-C3A0-CC40-ACC3-3F011E901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913" y="1721545"/>
            <a:ext cx="5390012" cy="3522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42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fld id="{9BD6FA6A-A86D-4D06-AFF9-1E656D8048A1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2D67F45D-6423-6047-A258-80E8593B0E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8120" y="788728"/>
            <a:ext cx="9011395" cy="3545880"/>
          </a:xfrm>
          <a:noFill/>
        </p:spPr>
        <p:txBody>
          <a:bodyPr/>
          <a:lstStyle/>
          <a:p>
            <a:r>
              <a:rPr lang="en-GB" sz="4400" dirty="0"/>
              <a:t>How does the algorithm determine best rules?</a:t>
            </a:r>
            <a:br>
              <a:rPr lang="en-GB" sz="4400" dirty="0"/>
            </a:br>
            <a:br>
              <a:rPr lang="en-GB" sz="4400" dirty="0"/>
            </a:br>
            <a:r>
              <a:rPr lang="en-GB" sz="3200" dirty="0"/>
              <a:t>How should we choose the best split?</a:t>
            </a:r>
            <a:br>
              <a:rPr lang="en-GB" sz="3200" dirty="0"/>
            </a:br>
            <a:br>
              <a:rPr lang="en-GB" sz="3200" dirty="0"/>
            </a:br>
            <a:br>
              <a:rPr lang="en-GB" sz="3200" dirty="0"/>
            </a:br>
            <a:br>
              <a:rPr lang="en-GB" sz="3200" dirty="0"/>
            </a:br>
            <a:r>
              <a:rPr lang="en-GB" sz="3200" dirty="0"/>
              <a:t>	</a:t>
            </a:r>
            <a:endParaRPr lang="en-GB" sz="4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D37E54-EF5B-084B-A911-E7215F35266D}"/>
              </a:ext>
            </a:extLst>
          </p:cNvPr>
          <p:cNvSpPr/>
          <p:nvPr/>
        </p:nvSpPr>
        <p:spPr>
          <a:xfrm>
            <a:off x="7558454" y="4011442"/>
            <a:ext cx="26845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Classification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960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"/>
                <a:cs typeface="Times"/>
              </a:rPr>
              <a:t>How splitting is done in CART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We would like to split two classes as much as possible</a:t>
            </a:r>
          </a:p>
          <a:p>
            <a:r>
              <a:rPr lang="en-US" u="sng" dirty="0">
                <a:solidFill>
                  <a:schemeClr val="bg1"/>
                </a:solidFill>
              </a:rPr>
              <a:t>Trees only use horizontal or vertical lines to make splits</a:t>
            </a:r>
          </a:p>
          <a:p>
            <a:r>
              <a:rPr lang="en-US" dirty="0">
                <a:solidFill>
                  <a:schemeClr val="bg1"/>
                </a:solidFill>
              </a:rPr>
              <a:t>In the below graph, what is the best split?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929F07-FE81-E341-A074-767BD7BC8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921" y="2985802"/>
            <a:ext cx="4630651" cy="377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9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pkzKxNrnf6og.ZTc1CD6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zWrDdIkLLBxFBXsF5K8H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uNYD24tgMSnXFBRaK5mI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1UBYN18I2CXWIXHwFOXS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KScV6WSfGBTKqUX0cH3N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pkzKxNrnf6og.ZTc1CD6w"/>
</p:tagLst>
</file>

<file path=ppt/theme/theme1.xml><?xml version="1.0" encoding="utf-8"?>
<a:theme xmlns:a="http://schemas.openxmlformats.org/drawingml/2006/main" name="Office Theme">
  <a:themeElements>
    <a:clrScheme name="LBS PPT 2019 v11">
      <a:dk1>
        <a:srgbClr val="001E61"/>
      </a:dk1>
      <a:lt1>
        <a:srgbClr val="FFFFFF"/>
      </a:lt1>
      <a:dk2>
        <a:srgbClr val="001440"/>
      </a:dk2>
      <a:lt2>
        <a:srgbClr val="EBE8E5"/>
      </a:lt2>
      <a:accent1>
        <a:srgbClr val="1A2B53"/>
      </a:accent1>
      <a:accent2>
        <a:srgbClr val="D1D0D2"/>
      </a:accent2>
      <a:accent3>
        <a:srgbClr val="7F8EB0"/>
      </a:accent3>
      <a:accent4>
        <a:srgbClr val="D7D2CB"/>
      </a:accent4>
      <a:accent5>
        <a:srgbClr val="D7D2CB"/>
      </a:accent5>
      <a:accent6>
        <a:srgbClr val="D6D2CB"/>
      </a:accent6>
      <a:hlink>
        <a:srgbClr val="192B53"/>
      </a:hlink>
      <a:folHlink>
        <a:srgbClr val="7F8EA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lIns="72000" tIns="72000" rIns="72000" bIns="72000" rtlCol="0" anchor="ctr"/>
      <a:lstStyle>
        <a:defPPr algn="ctr">
          <a:defRPr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72000" tIns="72000" rIns="72000" bIns="7200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_clustering_2020" id="{56C35365-8BD6-964C-BEE9-0D27995342E0}" vid="{43EE603B-8E1D-8847-86D4-E9E482A0FAE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LBS PPT 2019 v11">
    <a:dk1>
      <a:srgbClr val="001E61"/>
    </a:dk1>
    <a:lt1>
      <a:srgbClr val="FFFFFF"/>
    </a:lt1>
    <a:dk2>
      <a:srgbClr val="001440"/>
    </a:dk2>
    <a:lt2>
      <a:srgbClr val="EBE8E5"/>
    </a:lt2>
    <a:accent1>
      <a:srgbClr val="1A2B53"/>
    </a:accent1>
    <a:accent2>
      <a:srgbClr val="D1D0D2"/>
    </a:accent2>
    <a:accent3>
      <a:srgbClr val="7F8EB0"/>
    </a:accent3>
    <a:accent4>
      <a:srgbClr val="D7D2CB"/>
    </a:accent4>
    <a:accent5>
      <a:srgbClr val="D7D2CB"/>
    </a:accent5>
    <a:accent6>
      <a:srgbClr val="D6D2CB"/>
    </a:accent6>
    <a:hlink>
      <a:srgbClr val="192B53"/>
    </a:hlink>
    <a:folHlink>
      <a:srgbClr val="7F8EAF"/>
    </a:folHlink>
  </a:clrScheme>
</a:themeOverride>
</file>

<file path=ppt/theme/themeOverride2.xml><?xml version="1.0" encoding="utf-8"?>
<a:themeOverride xmlns:a="http://schemas.openxmlformats.org/drawingml/2006/main">
  <a:clrScheme name="LBS PPT 2019 v11">
    <a:dk1>
      <a:srgbClr val="001E61"/>
    </a:dk1>
    <a:lt1>
      <a:srgbClr val="FFFFFF"/>
    </a:lt1>
    <a:dk2>
      <a:srgbClr val="001440"/>
    </a:dk2>
    <a:lt2>
      <a:srgbClr val="EBE8E5"/>
    </a:lt2>
    <a:accent1>
      <a:srgbClr val="1A2B53"/>
    </a:accent1>
    <a:accent2>
      <a:srgbClr val="D1D0D2"/>
    </a:accent2>
    <a:accent3>
      <a:srgbClr val="7F8EB0"/>
    </a:accent3>
    <a:accent4>
      <a:srgbClr val="D7D2CB"/>
    </a:accent4>
    <a:accent5>
      <a:srgbClr val="D7D2CB"/>
    </a:accent5>
    <a:accent6>
      <a:srgbClr val="D6D2CB"/>
    </a:accent6>
    <a:hlink>
      <a:srgbClr val="192B53"/>
    </a:hlink>
    <a:folHlink>
      <a:srgbClr val="7F8EAF"/>
    </a:folHlink>
  </a:clrScheme>
</a:themeOverride>
</file>

<file path=ppt/theme/themeOverride3.xml><?xml version="1.0" encoding="utf-8"?>
<a:themeOverride xmlns:a="http://schemas.openxmlformats.org/drawingml/2006/main">
  <a:clrScheme name="LBS PPT 2019 v11">
    <a:dk1>
      <a:srgbClr val="001E61"/>
    </a:dk1>
    <a:lt1>
      <a:srgbClr val="FFFFFF"/>
    </a:lt1>
    <a:dk2>
      <a:srgbClr val="001440"/>
    </a:dk2>
    <a:lt2>
      <a:srgbClr val="EBE8E5"/>
    </a:lt2>
    <a:accent1>
      <a:srgbClr val="1A2B53"/>
    </a:accent1>
    <a:accent2>
      <a:srgbClr val="D1D0D2"/>
    </a:accent2>
    <a:accent3>
      <a:srgbClr val="7F8EB0"/>
    </a:accent3>
    <a:accent4>
      <a:srgbClr val="D7D2CB"/>
    </a:accent4>
    <a:accent5>
      <a:srgbClr val="D7D2CB"/>
    </a:accent5>
    <a:accent6>
      <a:srgbClr val="D6D2CB"/>
    </a:accent6>
    <a:hlink>
      <a:srgbClr val="192B53"/>
    </a:hlink>
    <a:folHlink>
      <a:srgbClr val="7F8EA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2208</Words>
  <Application>Microsoft Office PowerPoint</Application>
  <PresentationFormat>Widescreen</PresentationFormat>
  <Paragraphs>296</Paragraphs>
  <Slides>46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Office Theme</vt:lpstr>
      <vt:lpstr>Classification and Regression Trees</vt:lpstr>
      <vt:lpstr>Trees and Rules</vt:lpstr>
      <vt:lpstr>Learning Objectives</vt:lpstr>
      <vt:lpstr>Back to BBC iPlayer Data</vt:lpstr>
      <vt:lpstr>Back to BBC iPlayer Data</vt:lpstr>
      <vt:lpstr>Classification trees: Output</vt:lpstr>
      <vt:lpstr>Classification and regression trees</vt:lpstr>
      <vt:lpstr>How does the algorithm determine best rules?  How should we choose the best split?     </vt:lpstr>
      <vt:lpstr>How splitting is done in CART</vt:lpstr>
      <vt:lpstr>How splitting is done in CART</vt:lpstr>
      <vt:lpstr>How splitting is done in CART</vt:lpstr>
      <vt:lpstr>How splitting is done in CART</vt:lpstr>
      <vt:lpstr>Purity measures</vt:lpstr>
      <vt:lpstr>Purity measure: Gini Index</vt:lpstr>
      <vt:lpstr>How splitting is done in CART</vt:lpstr>
      <vt:lpstr>How splitting is done in CART</vt:lpstr>
      <vt:lpstr>How splitting is done in CART</vt:lpstr>
      <vt:lpstr>Demonstration</vt:lpstr>
      <vt:lpstr>Demonstration</vt:lpstr>
      <vt:lpstr>Recursive Partitioning Steps</vt:lpstr>
      <vt:lpstr>Back to BBC iPlayer Data</vt:lpstr>
      <vt:lpstr>From scores to classification</vt:lpstr>
      <vt:lpstr>Prediction Trees </vt:lpstr>
      <vt:lpstr>Example: Prediction trees</vt:lpstr>
      <vt:lpstr>When should we stop splitting?</vt:lpstr>
      <vt:lpstr>Back to BBC iPlayer Data</vt:lpstr>
      <vt:lpstr>The Overfitting Problem </vt:lpstr>
      <vt:lpstr>Back to BBC data</vt:lpstr>
      <vt:lpstr>R code</vt:lpstr>
      <vt:lpstr>Trees on BBC Data</vt:lpstr>
      <vt:lpstr>Trees on BBC Data</vt:lpstr>
      <vt:lpstr>Trees on BBC Data</vt:lpstr>
      <vt:lpstr>Trees on BBC Data</vt:lpstr>
      <vt:lpstr>Pruning</vt:lpstr>
      <vt:lpstr>Post-Pruning Algorithm</vt:lpstr>
      <vt:lpstr>Hypertuning trees using Caret</vt:lpstr>
      <vt:lpstr>Result</vt:lpstr>
      <vt:lpstr>Hyper-tuning trees using Caret</vt:lpstr>
      <vt:lpstr>Results</vt:lpstr>
      <vt:lpstr>How do we check out of sample performance?</vt:lpstr>
      <vt:lpstr>Advantages</vt:lpstr>
      <vt:lpstr>Disadvantages</vt:lpstr>
      <vt:lpstr>Cookbook: How to use trees!</vt:lpstr>
      <vt:lpstr>Comparing data mining algorithms</vt:lpstr>
      <vt:lpstr>Learning Objectives</vt:lpstr>
      <vt:lpstr>Next time: Ensemble methods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and Regression Trees</dc:title>
  <dc:creator>Tolga Tezcan</dc:creator>
  <cp:lastModifiedBy>Tolga Tezcan</cp:lastModifiedBy>
  <cp:revision>18</cp:revision>
  <dcterms:created xsi:type="dcterms:W3CDTF">2020-11-16T09:47:43Z</dcterms:created>
  <dcterms:modified xsi:type="dcterms:W3CDTF">2021-11-23T18:42:44Z</dcterms:modified>
</cp:coreProperties>
</file>